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  <p:sldMasterId id="2147483823" r:id="rId2"/>
    <p:sldMasterId id="2147483847" r:id="rId3"/>
    <p:sldMasterId id="2147483872" r:id="rId4"/>
    <p:sldMasterId id="2147483886" r:id="rId5"/>
    <p:sldMasterId id="2147483898" r:id="rId6"/>
  </p:sldMasterIdLst>
  <p:notesMasterIdLst>
    <p:notesMasterId r:id="rId25"/>
  </p:notesMasterIdLst>
  <p:handoutMasterIdLst>
    <p:handoutMasterId r:id="rId26"/>
  </p:handoutMasterIdLst>
  <p:sldIdLst>
    <p:sldId id="2807" r:id="rId7"/>
    <p:sldId id="2804" r:id="rId8"/>
    <p:sldId id="2791" r:id="rId9"/>
    <p:sldId id="2801" r:id="rId10"/>
    <p:sldId id="2534" r:id="rId11"/>
    <p:sldId id="2531" r:id="rId12"/>
    <p:sldId id="2532" r:id="rId13"/>
    <p:sldId id="2535" r:id="rId14"/>
    <p:sldId id="2533" r:id="rId15"/>
    <p:sldId id="2511" r:id="rId16"/>
    <p:sldId id="2520" r:id="rId17"/>
    <p:sldId id="2521" r:id="rId18"/>
    <p:sldId id="2526" r:id="rId19"/>
    <p:sldId id="2527" r:id="rId20"/>
    <p:sldId id="2528" r:id="rId21"/>
    <p:sldId id="2529" r:id="rId22"/>
    <p:sldId id="2809" r:id="rId23"/>
    <p:sldId id="2810" r:id="rId2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950"/>
    <a:srgbClr val="FF0000"/>
    <a:srgbClr val="4B79AF"/>
    <a:srgbClr val="5285BA"/>
    <a:srgbClr val="0079A6"/>
    <a:srgbClr val="E50914"/>
    <a:srgbClr val="000000"/>
    <a:srgbClr val="FAB1B1"/>
    <a:srgbClr val="CCFF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3BDF9D-277F-4889-B7F9-BF656272928B}" v="8" dt="2026-06-15T17:47:22.211"/>
    <p1510:client id="{EE1888DE-E3A2-4D24-B967-11DC5A7DCD5B}" v="1" dt="2026-06-15T17:53:23.0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93770" autoAdjust="0"/>
  </p:normalViewPr>
  <p:slideViewPr>
    <p:cSldViewPr snapToGrid="0">
      <p:cViewPr varScale="1">
        <p:scale>
          <a:sx n="75" d="100"/>
          <a:sy n="75" d="100"/>
        </p:scale>
        <p:origin x="330" y="60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267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Carlos Erdozain, MBA" userId="995785ae3f388aa7" providerId="LiveId" clId="{3A82E660-33A5-4477-95AA-EA303A761E5A}"/>
    <pc:docChg chg="custSel modSld">
      <pc:chgData name="Juan Carlos Erdozain, MBA" userId="995785ae3f388aa7" providerId="LiveId" clId="{3A82E660-33A5-4477-95AA-EA303A761E5A}" dt="2026-06-15T17:56:00.099" v="48" actId="478"/>
      <pc:docMkLst>
        <pc:docMk/>
      </pc:docMkLst>
      <pc:sldChg chg="addSp modSp">
        <pc:chgData name="Juan Carlos Erdozain, MBA" userId="995785ae3f388aa7" providerId="LiveId" clId="{3A82E660-33A5-4477-95AA-EA303A761E5A}" dt="2026-06-15T17:53:23.074" v="0" actId="571"/>
        <pc:sldMkLst>
          <pc:docMk/>
          <pc:sldMk cId="1685025011" sldId="2791"/>
        </pc:sldMkLst>
        <pc:spChg chg="add mod">
          <ac:chgData name="Juan Carlos Erdozain, MBA" userId="995785ae3f388aa7" providerId="LiveId" clId="{3A82E660-33A5-4477-95AA-EA303A761E5A}" dt="2026-06-15T17:53:23.074" v="0" actId="571"/>
          <ac:spMkLst>
            <pc:docMk/>
            <pc:sldMk cId="1685025011" sldId="2791"/>
            <ac:spMk id="3" creationId="{201B465D-0190-7EFE-7EBE-A9FEF5D46543}"/>
          </ac:spMkLst>
        </pc:spChg>
      </pc:sldChg>
      <pc:sldChg chg="addSp delSp modSp mod">
        <pc:chgData name="Juan Carlos Erdozain, MBA" userId="995785ae3f388aa7" providerId="LiveId" clId="{3A82E660-33A5-4477-95AA-EA303A761E5A}" dt="2026-06-15T17:56:00.099" v="48" actId="478"/>
        <pc:sldMkLst>
          <pc:docMk/>
          <pc:sldMk cId="2202446219" sldId="2807"/>
        </pc:sldMkLst>
        <pc:spChg chg="mod">
          <ac:chgData name="Juan Carlos Erdozain, MBA" userId="995785ae3f388aa7" providerId="LiveId" clId="{3A82E660-33A5-4477-95AA-EA303A761E5A}" dt="2026-06-15T17:55:20.383" v="46" actId="404"/>
          <ac:spMkLst>
            <pc:docMk/>
            <pc:sldMk cId="2202446219" sldId="2807"/>
            <ac:spMk id="12" creationId="{277DBD8D-4364-8642-E4FA-99B90FF7B77E}"/>
          </ac:spMkLst>
        </pc:spChg>
        <pc:picChg chg="add del">
          <ac:chgData name="Juan Carlos Erdozain, MBA" userId="995785ae3f388aa7" providerId="LiveId" clId="{3A82E660-33A5-4477-95AA-EA303A761E5A}" dt="2026-06-15T17:56:00.099" v="48" actId="478"/>
          <ac:picMkLst>
            <pc:docMk/>
            <pc:sldMk cId="2202446219" sldId="2807"/>
            <ac:picMk id="3" creationId="{6127C3F1-B0AF-E8C4-D22D-8E0D9BC6EA8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10632-1308-46F5-B9CE-836A8632D0BB}" type="datetimeFigureOut">
              <a:rPr lang="es-MX" smtClean="0"/>
              <a:t>15/06/2026</a:t>
            </a:fld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1AE32-BF69-49E1-9E64-96CF0727DE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26713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5ADCC-FA7D-4F65-B6E3-CD078E482FAB}" type="datetimeFigureOut">
              <a:rPr lang="es-MX" smtClean="0"/>
              <a:t>15/06/2026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27A1B-839F-4CDD-99DC-D5655499326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563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27A1B-839F-4CDD-99DC-D5655499326B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6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E176B-55A1-447B-B5D3-46D828EB9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AA2838-10BA-454E-8DF0-85A26F0F7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1D26D5-C699-42BB-9FBA-4381DA1D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3" y="6260009"/>
            <a:ext cx="674914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0631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B97D5-81BB-4572-89D0-DCE55414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77742"/>
            <a:ext cx="10541725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5D933E-E1A6-48E2-8894-B2C722999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89C780-B398-4EE1-B319-D558BBE6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9108" y="6356350"/>
            <a:ext cx="524691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81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C9E748-AC53-4539-88D7-C9B25AC3C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49344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2741F3-B780-4671-8C55-95C9A7D1A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19793" y="365125"/>
            <a:ext cx="7627621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6F4C5C-EBD2-4127-A350-D0DCFFF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3794" y="6356350"/>
            <a:ext cx="590006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928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5"/>
          <p:cNvSpPr txBox="1">
            <a:spLocks/>
          </p:cNvSpPr>
          <p:nvPr userDrawn="1"/>
        </p:nvSpPr>
        <p:spPr>
          <a:xfrm>
            <a:off x="9341" y="6285852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E69BF3-AFE3-448F-858D-8A36FA0D274D}" type="slidenum">
              <a:rPr lang="es-MX" sz="1800" b="0" smtClean="0">
                <a:solidFill>
                  <a:schemeClr val="accent6">
                    <a:lumMod val="50000"/>
                  </a:schemeClr>
                </a:solidFill>
              </a:rPr>
              <a:pPr/>
              <a:t>‹Nº›</a:t>
            </a:fld>
            <a:endParaRPr lang="es-MX" sz="18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3066" y="1064491"/>
            <a:ext cx="11185867" cy="4818957"/>
          </a:xfrm>
        </p:spPr>
        <p:txBody>
          <a:bodyPr/>
          <a:lstStyle>
            <a:lvl1pPr marL="0" indent="0">
              <a:buSzPct val="65000"/>
              <a:buFontTx/>
              <a:buNone/>
              <a:defRPr b="1">
                <a:solidFill>
                  <a:schemeClr val="accent5">
                    <a:lumMod val="50000"/>
                  </a:schemeClr>
                </a:solidFill>
              </a:defRPr>
            </a:lvl1pPr>
            <a:lvl2pPr marL="685800" indent="-228600">
              <a:buClr>
                <a:srgbClr val="024BE7"/>
              </a:buClr>
              <a:buSzPct val="75000"/>
              <a:buFont typeface="Wingdings" panose="05000000000000000000" pitchFamily="2" charset="2"/>
              <a:buChar char="v"/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buSzPct val="67000"/>
              <a:buFont typeface="Wingdings" pitchFamily="2" charset="2"/>
              <a:buChar char="Ø"/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Marcador de título 1">
            <a:extLst>
              <a:ext uri="{FF2B5EF4-FFF2-40B4-BE49-F238E27FC236}">
                <a16:creationId xmlns:a16="http://schemas.microsoft.com/office/drawing/2014/main" id="{81157868-BEFA-4312-9303-E076B633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4" y="81802"/>
            <a:ext cx="10463348" cy="8848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25551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9054A-7A13-440E-99F8-C11142D6C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136526"/>
            <a:ext cx="10243457" cy="95087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ECFAD7-5BB3-4309-8C86-60F6F4B9B29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14400" y="1149104"/>
            <a:ext cx="5181600" cy="4771470"/>
          </a:xfrm>
        </p:spPr>
        <p:txBody>
          <a:bodyPr/>
          <a:lstStyle>
            <a:lvl1pPr marL="228600" indent="-228600">
              <a:buClr>
                <a:srgbClr val="024BE7"/>
              </a:buClr>
              <a:buFont typeface="Wingdings" panose="05000000000000000000" pitchFamily="2" charset="2"/>
              <a:buChar char="v"/>
              <a:defRPr/>
            </a:lvl1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096930-38B9-4A77-A32B-316D8B24641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49103"/>
            <a:ext cx="5181600" cy="4771471"/>
          </a:xfrm>
        </p:spPr>
        <p:txBody>
          <a:bodyPr/>
          <a:lstStyle>
            <a:lvl1pPr marL="228600" indent="-228600">
              <a:buClr>
                <a:srgbClr val="024BE7"/>
              </a:buClr>
              <a:buFont typeface="Wingdings" panose="05000000000000000000" pitchFamily="2" charset="2"/>
              <a:buChar char="v"/>
              <a:defRPr/>
            </a:lvl1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801B12-23F2-45B1-BFF9-24A657C3E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3441" y="6245968"/>
            <a:ext cx="537754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128A2F1F-7B7D-4628-9F18-3C7792BE39A8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9F49E6-A2E9-4080-8FA2-D64AC9279715}"/>
              </a:ext>
            </a:extLst>
          </p:cNvPr>
          <p:cNvSpPr txBox="1">
            <a:spLocks/>
          </p:cNvSpPr>
          <p:nvPr userDrawn="1"/>
        </p:nvSpPr>
        <p:spPr>
          <a:xfrm>
            <a:off x="100805" y="6312818"/>
            <a:ext cx="636590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ctr" defTabSz="914400" rtl="0" eaLnBrk="1" latinLnBrk="0" hangingPunct="1">
              <a:defRPr lang="es-MX" sz="1400" b="0" kern="1200" smtClean="0">
                <a:ln/>
                <a:solidFill>
                  <a:schemeClr val="accent6">
                    <a:lumMod val="50000"/>
                  </a:schemeClr>
                </a:solidFill>
                <a:latin typeface="Raleway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E69BF3-AFE3-448F-858D-8A36FA0D274D}" type="slidenum">
              <a:rPr lang="es-419" smtClean="0"/>
              <a:pPr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421374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4DB40-8B6B-3D54-AE6C-4C74EA063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BFA948-035C-F2A3-5980-DD2CA9112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C33EAC-9A91-20DD-8760-91FDCF264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7/5/2024</a:t>
            </a:r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23DB1A-A79A-88AB-7EFB-FEBB7539D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inGenius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D12438-99BD-2024-38C0-7AB70C74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EEDE-398F-40D7-8A2F-1F7D9D6F64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2251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CF7177-95CB-24F6-257A-5B459889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BDD9B2-1652-5E9C-936C-E5D745081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450EDA-D24B-7DA1-20C4-90C14393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7/5/2024</a:t>
            </a:r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1AD4DC-D2E2-F983-407C-8C99EFF8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inGenius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C35273-0FBB-150D-6289-F521AEAA6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EEDE-398F-40D7-8A2F-1F7D9D6F64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9487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B7EE4-F4D1-98FA-8235-17272234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B99D30-EF36-8733-F05B-38E4FBB49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6D370-D01A-E0C7-C210-4A029594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7/5/2024</a:t>
            </a:r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A31282-D6BD-68F5-E853-68A1C1AA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inGenius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6CBF0E-6E1E-5505-E948-E2C036EDF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EEDE-398F-40D7-8A2F-1F7D9D6F64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3529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81A125-57C1-5DF3-FE8A-35E370E7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CCBBAF-3907-3A5C-5810-FAAF95E3D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613093-74B7-601B-819F-DBBEAC39F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C50B30-6AD0-0A72-E0C6-BF789B13A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7/5/2024</a:t>
            </a:r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854790-EC4D-004A-0194-59A14BEC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inGenius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89B26E-27DD-B2C1-FEE3-4B656357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EEDE-398F-40D7-8A2F-1F7D9D6F64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6540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7E889-5078-DBD3-C077-251A3E4B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CBAF3A-C80F-AA92-CAC7-B2C7CCAEB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1A4B87-227D-7942-DAEF-90CDFB0D4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022703-33D7-72F4-1FA5-BF7B09A3A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A653BDA-E4C9-87C9-31D7-A5C6152904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F5D2A0-D742-4834-FE60-2D721335D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7/5/2024</a:t>
            </a:r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1087E5-89F9-F259-951C-B3C27F93A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inGenius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C4FD3DE-C33F-291F-D527-591AAAE8A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EEDE-398F-40D7-8A2F-1F7D9D6F64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8927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B356F-5D35-0A09-DEC4-B339441E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F22CE5-83C8-E7D8-5985-C4D38F943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7/5/2024</a:t>
            </a:r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DED37D-158C-8006-172E-7FB98F371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inGenius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702229-5AB9-4C31-9131-73F7DEC9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EEDE-398F-40D7-8A2F-1F7D9D6F64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33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67773-7E9D-4428-9EDF-30F09B9F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206334"/>
            <a:ext cx="10541725" cy="939845"/>
          </a:xfrm>
          <a:prstGeom prst="rect">
            <a:avLst/>
          </a:prstGeo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B70E0D-ED8A-4BC2-BDBF-AFF03DE7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27" y="1302400"/>
            <a:ext cx="10813869" cy="4723099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b="1">
                <a:latin typeface="Avenir Next LT Pro" panose="020B0504020202020204" pitchFamily="34" charset="0"/>
              </a:defRPr>
            </a:lvl1pPr>
            <a:lvl2pPr marL="685800" indent="-228600">
              <a:buClrTx/>
              <a:buFontTx/>
              <a:buBlip>
                <a:blip r:embed="rId2"/>
              </a:buBlip>
              <a:defRPr>
                <a:latin typeface="Avenir Next LT Pro" panose="020B0504020202020204" pitchFamily="34" charset="0"/>
              </a:defRPr>
            </a:lvl2pPr>
            <a:lvl3pPr marL="1143000" indent="-228600">
              <a:buClrTx/>
              <a:buFont typeface="Courier New" panose="02070309020205020404" pitchFamily="49" charset="0"/>
              <a:buChar char="o"/>
              <a:defRPr>
                <a:latin typeface="Avenir Next LT Pro" panose="020B0504020202020204" pitchFamily="34" charset="0"/>
              </a:defRPr>
            </a:lvl3pPr>
            <a:lvl4pPr marL="1600200" indent="-228600">
              <a:buClrTx/>
              <a:buFont typeface="Courier New" panose="02070309020205020404" pitchFamily="49" charset="0"/>
              <a:buChar char="o"/>
              <a:defRPr>
                <a:latin typeface="Avenir Next LT Pro" panose="020B0504020202020204" pitchFamily="34" charset="0"/>
              </a:defRPr>
            </a:lvl4pPr>
            <a:lvl5pPr marL="2057400" indent="-228600">
              <a:buClrTx/>
              <a:buFont typeface="Courier New" panose="02070309020205020404" pitchFamily="49" charset="0"/>
              <a:buChar char="o"/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F5F714-5943-4141-98D6-B70846298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0439" y="6310312"/>
            <a:ext cx="511629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4563E860-B69B-2467-4EC5-BAB9709DA6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186">
            <a:off x="110749" y="5805470"/>
            <a:ext cx="827570" cy="81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01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E9DFF3-B4FC-B55C-E83F-6203EC3D2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7/5/2024</a:t>
            </a:r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A1E038-7809-A3BC-9FEC-60806DEBC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inGenius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0FB606-CAE1-7730-CD1A-E358EFC8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EEDE-398F-40D7-8A2F-1F7D9D6F64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008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ACB96-ADC6-1C7D-2832-BDA087E4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FF0CED-98F7-E0BC-390D-28DAA8441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F76C13-D2D7-F074-8640-866A6A14A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F8B74A-4A2E-3921-8B23-AEAE8BC94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7/5/2024</a:t>
            </a:r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2F690C-5CAA-0851-96C9-21289CB5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inGenius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2F81CA-5416-748B-0F20-BC612EF3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EEDE-398F-40D7-8A2F-1F7D9D6F64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9472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D26AB-09E8-65EF-45CA-85C6D3BA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0CBF2EA-45A2-4D3E-CD7B-AA9235EED5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A2EC0D-6574-DC05-6953-D2DDD04E1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B93182-D21C-BB1B-EB50-261DA241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7/5/2024</a:t>
            </a:r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046E6F-9068-A04F-3E51-11E7FE3A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inGenius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FB8F08-7916-5607-F76B-2F3B08E5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EEDE-398F-40D7-8A2F-1F7D9D6F64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0435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7D5BC-28F3-6997-1DE6-4F9BBF5D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5669C7-126C-26E5-9033-A849B1630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487D9-A860-F5D2-C089-BE0071D41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7/5/2024</a:t>
            </a:r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16DDC-BCCA-7DA3-54CB-3493098F8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inGenius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92891-5217-9376-1281-9337D8E7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EEDE-398F-40D7-8A2F-1F7D9D6F64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110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16FA282-2B19-3BEC-546D-75A7B838B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4AAE2BD-77D4-9925-BED2-5EC1A0A58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E8C60-A649-F151-B6CC-FA89DB9B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7/5/2024</a:t>
            </a:r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679E31-0DE4-15B9-8DDD-15D3808E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inGenius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8E968-5C17-2F7D-5898-DECC17D39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EEDE-398F-40D7-8A2F-1F7D9D6F64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7382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6BC50-D4CF-49DE-A698-4FBDE3369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7/5/2024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460A3-47AD-4C92-9BFE-A6FFE4D1C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inGenius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794EF-1BD8-4343-B9F0-78C7F0F30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DFA32-DF5D-4A32-820E-7E68CEC18127}" type="slidenum">
              <a:rPr lang="en-US" altLang="es-MX"/>
              <a:pPr>
                <a:defRPr/>
              </a:pPr>
              <a:t>‹Nº›</a:t>
            </a:fld>
            <a:endParaRPr lang="en-US" altLang="es-MX" dirty="0"/>
          </a:p>
        </p:txBody>
      </p:sp>
    </p:spTree>
    <p:extLst>
      <p:ext uri="{BB962C8B-B14F-4D97-AF65-F5344CB8AC3E}">
        <p14:creationId xmlns:p14="http://schemas.microsoft.com/office/powerpoint/2010/main" val="798728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7DFE7-7AFD-4C37-AD89-93022838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7/5/2024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5E0FC-9907-4E46-A2EA-09FE6ECF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inGenius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3B4E8-349F-4E27-A000-1E64163C6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75C59-BAE3-4761-BEA3-26687870F570}" type="slidenum">
              <a:rPr lang="en-US" altLang="es-MX"/>
              <a:pPr>
                <a:defRPr/>
              </a:pPr>
              <a:t>‹Nº›</a:t>
            </a:fld>
            <a:endParaRPr lang="en-US" altLang="es-MX" dirty="0"/>
          </a:p>
        </p:txBody>
      </p:sp>
    </p:spTree>
    <p:extLst>
      <p:ext uri="{BB962C8B-B14F-4D97-AF65-F5344CB8AC3E}">
        <p14:creationId xmlns:p14="http://schemas.microsoft.com/office/powerpoint/2010/main" val="1837956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0EAA3-3452-4FA8-9A3C-D3AFB0985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7/5/2024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47EFA-C8E6-4661-B5AD-8AD9F72AB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inGenius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F2E78-9B6C-493F-91B4-0D226B9D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09D0C-D3D1-4FFA-8005-F36E2869AB7E}" type="slidenum">
              <a:rPr lang="en-US" altLang="es-MX"/>
              <a:pPr>
                <a:defRPr/>
              </a:pPr>
              <a:t>‹Nº›</a:t>
            </a:fld>
            <a:endParaRPr lang="en-US" altLang="es-MX" dirty="0"/>
          </a:p>
        </p:txBody>
      </p:sp>
    </p:spTree>
    <p:extLst>
      <p:ext uri="{BB962C8B-B14F-4D97-AF65-F5344CB8AC3E}">
        <p14:creationId xmlns:p14="http://schemas.microsoft.com/office/powerpoint/2010/main" val="300986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2485EBB3-B4EB-0BC2-4A49-AEB3E5A98F78}"/>
              </a:ext>
            </a:extLst>
          </p:cNvPr>
          <p:cNvSpPr/>
          <p:nvPr userDrawn="1"/>
        </p:nvSpPr>
        <p:spPr>
          <a:xfrm>
            <a:off x="0" y="6353544"/>
            <a:ext cx="12241306" cy="505423"/>
          </a:xfrm>
          <a:prstGeom prst="rect">
            <a:avLst/>
          </a:prstGeom>
          <a:solidFill>
            <a:srgbClr val="106F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069" y="915786"/>
            <a:ext cx="5384800" cy="5257998"/>
          </a:xfrm>
        </p:spPr>
        <p:txBody>
          <a:bodyPr/>
          <a:lstStyle>
            <a:lvl1pPr marL="255588" indent="-255588">
              <a:buFontTx/>
              <a:buBlip>
                <a:blip r:embed="rId2"/>
              </a:buBlip>
              <a:defRPr sz="2100">
                <a:latin typeface="Verdana Pro" panose="020B0604030504040204" pitchFamily="34" charset="0"/>
              </a:defRPr>
            </a:lvl1pPr>
            <a:lvl2pPr marL="555625" indent="-212725">
              <a:buFontTx/>
              <a:buBlip>
                <a:blip r:embed="rId3"/>
              </a:buBlip>
              <a:defRPr sz="1800">
                <a:latin typeface="Verdana Pro" panose="020B0604030504040204" pitchFamily="34" charset="0"/>
              </a:defRPr>
            </a:lvl2pPr>
            <a:lvl3pPr marL="855663" indent="-169863">
              <a:buFont typeface="Courier New" panose="02070309020205020404" pitchFamily="49" charset="0"/>
              <a:buChar char="o"/>
              <a:defRPr sz="1500">
                <a:latin typeface="Verdana Pro" panose="020B0604030504040204" pitchFamily="34" charset="0"/>
              </a:defRPr>
            </a:lvl3pPr>
            <a:lvl4pPr>
              <a:defRPr sz="1350">
                <a:latin typeface="Verdana Pro" panose="020B0604030504040204" pitchFamily="34" charset="0"/>
              </a:defRPr>
            </a:lvl4pPr>
            <a:lvl5pPr>
              <a:defRPr sz="1350">
                <a:latin typeface="Verdana Pro" panose="020B060403050404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7859" y="915786"/>
            <a:ext cx="5384800" cy="5257998"/>
          </a:xfrm>
        </p:spPr>
        <p:txBody>
          <a:bodyPr/>
          <a:lstStyle>
            <a:lvl1pPr marL="255588" indent="-255588">
              <a:buFontTx/>
              <a:buBlip>
                <a:blip r:embed="rId2"/>
              </a:buBlip>
              <a:defRPr sz="2100">
                <a:latin typeface="Verdana Pro" panose="020B0604030504040204" pitchFamily="34" charset="0"/>
              </a:defRPr>
            </a:lvl1pPr>
            <a:lvl2pPr marL="555625" indent="-212725">
              <a:buFontTx/>
              <a:buBlip>
                <a:blip r:embed="rId3"/>
              </a:buBlip>
              <a:defRPr sz="1800">
                <a:latin typeface="Verdana Pro" panose="020B0604030504040204" pitchFamily="34" charset="0"/>
              </a:defRPr>
            </a:lvl2pPr>
            <a:lvl3pPr marL="855663" indent="-169863">
              <a:buFont typeface="Courier New" panose="02070309020205020404" pitchFamily="49" charset="0"/>
              <a:buChar char="o"/>
              <a:defRPr sz="1500">
                <a:latin typeface="Verdana Pro" panose="020B0604030504040204" pitchFamily="34" charset="0"/>
              </a:defRPr>
            </a:lvl3pPr>
            <a:lvl4pPr>
              <a:defRPr sz="1350">
                <a:latin typeface="Verdana Pro" panose="020B0604030504040204" pitchFamily="34" charset="0"/>
              </a:defRPr>
            </a:lvl4pPr>
            <a:lvl5pPr>
              <a:defRPr sz="1350">
                <a:latin typeface="Verdana Pro" panose="020B060403050404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540360-C0F7-9374-3864-3A68DF76ED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5517"/>
            <a:ext cx="12192000" cy="820221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594296-2A87-4F27-9CF1-634D9A80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294" y="6427202"/>
            <a:ext cx="1214718" cy="36512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>
              <a:defRPr/>
            </a:pPr>
            <a:fld id="{9D654CF4-6C46-438E-A423-6817C98D2DF4}" type="slidenum">
              <a:rPr lang="en-US" altLang="es-MX" smtClean="0"/>
              <a:pPr>
                <a:defRPr/>
              </a:pPr>
              <a:t>‹Nº›</a:t>
            </a:fld>
            <a:endParaRPr lang="en-US" altLang="es-MX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1407E2-AB93-46FF-B181-B48B47C7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802" y="6414055"/>
            <a:ext cx="1415740" cy="365125"/>
          </a:xfrm>
          <a:noFill/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Verdana Pro" panose="020B0604030504040204" pitchFamily="34" charset="0"/>
              </a:defRPr>
            </a:lvl1pPr>
          </a:lstStyle>
          <a:p>
            <a:pPr>
              <a:defRPr/>
            </a:pPr>
            <a:r>
              <a:rPr lang="en-US" dirty="0"/>
              <a:t>7/5/2024</a:t>
            </a:r>
          </a:p>
        </p:txBody>
      </p:sp>
      <p:pic>
        <p:nvPicPr>
          <p:cNvPr id="12" name="Imagen 11" descr="Imagen que contiene bola de billar, deporte, tabla, cuarto&#10;&#10;Descripción generada automáticamente">
            <a:extLst>
              <a:ext uri="{FF2B5EF4-FFF2-40B4-BE49-F238E27FC236}">
                <a16:creationId xmlns:a16="http://schemas.microsoft.com/office/drawing/2014/main" id="{B0EABA0A-AA46-C418-335C-C6E4BB568F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6462"/>
            <a:ext cx="938539" cy="895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21"/>
            <a:ext cx="12192000" cy="801683"/>
          </a:xfrm>
        </p:spPr>
        <p:txBody>
          <a:bodyPr/>
          <a:lstStyle>
            <a:lvl1pPr>
              <a:defRPr>
                <a:latin typeface="Verdana Pro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Imagen 13" descr="Imagen que contiene bola de billar, cuarto, tabla, señal&#10;&#10;Descripción generada automáticamente">
            <a:extLst>
              <a:ext uri="{FF2B5EF4-FFF2-40B4-BE49-F238E27FC236}">
                <a16:creationId xmlns:a16="http://schemas.microsoft.com/office/drawing/2014/main" id="{BBF826CA-8FA9-53B4-C4B0-15603E610B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15" y="5972531"/>
            <a:ext cx="938539" cy="9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57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CA26D1-18AD-49B7-B6B8-970EA66FF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7/5/2024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BF5333-7A30-47D6-9B87-E463F46E5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inGenius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B5F5078-9239-4CB0-A69B-38255F72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EA229-86B2-468D-91FF-46979145DC23}" type="slidenum">
              <a:rPr lang="en-US" altLang="es-MX"/>
              <a:pPr>
                <a:defRPr/>
              </a:pPr>
              <a:t>‹Nº›</a:t>
            </a:fld>
            <a:endParaRPr lang="en-US" altLang="es-MX" dirty="0"/>
          </a:p>
        </p:txBody>
      </p:sp>
    </p:spTree>
    <p:extLst>
      <p:ext uri="{BB962C8B-B14F-4D97-AF65-F5344CB8AC3E}">
        <p14:creationId xmlns:p14="http://schemas.microsoft.com/office/powerpoint/2010/main" val="303300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39187-7E1C-49DD-A8BC-622EB834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9A5755-1892-481D-880D-B204E9D34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017AAF-5662-4B78-ABE9-FDCF5C75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8573" y="6304098"/>
            <a:ext cx="537754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7898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992FD64-8D0E-4AF8-8BBD-0D486EFC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7/5/2024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DD8098-1FB3-4087-A5C6-CA6DE793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inGenius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F252C2-D321-492E-A918-17350CE35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95382-C192-4F9E-BF79-29D489A8AFCC}" type="slidenum">
              <a:rPr lang="en-US" altLang="es-MX"/>
              <a:pPr>
                <a:defRPr/>
              </a:pPr>
              <a:t>‹Nº›</a:t>
            </a:fld>
            <a:endParaRPr lang="en-US" altLang="es-MX" dirty="0"/>
          </a:p>
        </p:txBody>
      </p:sp>
    </p:spTree>
    <p:extLst>
      <p:ext uri="{BB962C8B-B14F-4D97-AF65-F5344CB8AC3E}">
        <p14:creationId xmlns:p14="http://schemas.microsoft.com/office/powerpoint/2010/main" val="3050526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4C8E5C-6AF7-420C-B750-CB64D568C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7/5/2024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59B3D36-B46A-406C-B30B-A8E1B3F3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inGenius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36E884-19B8-4145-933A-9FD1A22D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AF990-0238-4EB0-9A45-981A8D3E1DCD}" type="slidenum">
              <a:rPr lang="en-US" altLang="es-MX"/>
              <a:pPr>
                <a:defRPr/>
              </a:pPr>
              <a:t>‹Nº›</a:t>
            </a:fld>
            <a:endParaRPr lang="en-US" altLang="es-MX" dirty="0"/>
          </a:p>
        </p:txBody>
      </p:sp>
    </p:spTree>
    <p:extLst>
      <p:ext uri="{BB962C8B-B14F-4D97-AF65-F5344CB8AC3E}">
        <p14:creationId xmlns:p14="http://schemas.microsoft.com/office/powerpoint/2010/main" val="3332530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31D386-C608-4DEA-BC60-B35AAD3EF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7/5/2024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733735-A57D-4711-8040-8F7C5225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inGenius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D7306D-FE45-4535-A1FE-493F56647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1802D-ECB4-4FA2-A745-8DD06BC370E2}" type="slidenum">
              <a:rPr lang="en-US" altLang="es-MX"/>
              <a:pPr>
                <a:defRPr/>
              </a:pPr>
              <a:t>‹Nº›</a:t>
            </a:fld>
            <a:endParaRPr lang="en-US" altLang="es-MX" dirty="0"/>
          </a:p>
        </p:txBody>
      </p:sp>
    </p:spTree>
    <p:extLst>
      <p:ext uri="{BB962C8B-B14F-4D97-AF65-F5344CB8AC3E}">
        <p14:creationId xmlns:p14="http://schemas.microsoft.com/office/powerpoint/2010/main" val="2716005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0A6319-65D6-4C71-ADCC-EAA9AA83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7/5/2024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B1B555-0770-4B60-9648-9CB11D65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inGenius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436655-57C1-4B8E-9257-23D896D1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D1AC-8622-4A3A-9773-6EDBE3C3A1C7}" type="slidenum">
              <a:rPr lang="en-US" altLang="es-MX"/>
              <a:pPr>
                <a:defRPr/>
              </a:pPr>
              <a:t>‹Nº›</a:t>
            </a:fld>
            <a:endParaRPr lang="en-US" altLang="es-MX" dirty="0"/>
          </a:p>
        </p:txBody>
      </p:sp>
    </p:spTree>
    <p:extLst>
      <p:ext uri="{BB962C8B-B14F-4D97-AF65-F5344CB8AC3E}">
        <p14:creationId xmlns:p14="http://schemas.microsoft.com/office/powerpoint/2010/main" val="1335983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08D5E-B069-4701-B79B-B6FE7F6A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7/5/2024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F529E-4CA2-42AC-952E-3A47D447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inGenius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24CC5-0F3E-418E-B740-F295F5DB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B73D2-E846-420E-85B4-9252CCEE6AA1}" type="slidenum">
              <a:rPr lang="en-US" altLang="es-MX"/>
              <a:pPr>
                <a:defRPr/>
              </a:pPr>
              <a:t>‹Nº›</a:t>
            </a:fld>
            <a:endParaRPr lang="en-US" altLang="es-MX" dirty="0"/>
          </a:p>
        </p:txBody>
      </p:sp>
    </p:spTree>
    <p:extLst>
      <p:ext uri="{BB962C8B-B14F-4D97-AF65-F5344CB8AC3E}">
        <p14:creationId xmlns:p14="http://schemas.microsoft.com/office/powerpoint/2010/main" val="32709705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C9CF4-DC7A-4F40-81D5-5A29BDFF3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7/5/2024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A34F-9014-45FB-AA68-8E23E6C7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inGenius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78AB9-8A06-48F0-9A70-D84D2144C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06F44-DB6B-4BA7-ACED-7A4E8B42E6E5}" type="slidenum">
              <a:rPr lang="en-US" altLang="es-MX"/>
              <a:pPr>
                <a:defRPr/>
              </a:pPr>
              <a:t>‹Nº›</a:t>
            </a:fld>
            <a:endParaRPr lang="en-US" altLang="es-MX" dirty="0"/>
          </a:p>
        </p:txBody>
      </p:sp>
    </p:spTree>
    <p:extLst>
      <p:ext uri="{BB962C8B-B14F-4D97-AF65-F5344CB8AC3E}">
        <p14:creationId xmlns:p14="http://schemas.microsoft.com/office/powerpoint/2010/main" val="959225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5"/>
          <p:cNvSpPr txBox="1">
            <a:spLocks/>
          </p:cNvSpPr>
          <p:nvPr userDrawn="1"/>
        </p:nvSpPr>
        <p:spPr>
          <a:xfrm>
            <a:off x="10922181" y="6310312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E69BF3-AFE3-448F-858D-8A36FA0D274D}" type="slidenum">
              <a:rPr lang="es-MX" sz="1800" b="0" smtClean="0">
                <a:solidFill>
                  <a:schemeClr val="bg1"/>
                </a:solidFill>
              </a:rPr>
              <a:pPr/>
              <a:t>‹Nº›</a:t>
            </a:fld>
            <a:endParaRPr lang="es-MX" sz="1800" b="0" dirty="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387825" y="1201783"/>
            <a:ext cx="11185867" cy="4818957"/>
          </a:xfrm>
        </p:spPr>
        <p:txBody>
          <a:bodyPr/>
          <a:lstStyle>
            <a:lvl1pPr marL="0" indent="0">
              <a:buSzPct val="65000"/>
              <a:buFontTx/>
              <a:buNone/>
              <a:defRPr b="1">
                <a:solidFill>
                  <a:schemeClr val="accent5">
                    <a:lumMod val="50000"/>
                  </a:schemeClr>
                </a:solidFill>
              </a:defRPr>
            </a:lvl1pPr>
            <a:lvl2pPr marL="685800" indent="-228600">
              <a:buSzPct val="75000"/>
              <a:buFont typeface="Wingdings" panose="05000000000000000000" pitchFamily="2" charset="2"/>
              <a:buChar char="q"/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buSzPct val="67000"/>
              <a:buFont typeface="Wingdings" pitchFamily="2" charset="2"/>
              <a:buChar char="Ø"/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Marcador de título 1">
            <a:extLst>
              <a:ext uri="{FF2B5EF4-FFF2-40B4-BE49-F238E27FC236}">
                <a16:creationId xmlns:a16="http://schemas.microsoft.com/office/drawing/2014/main" id="{81157868-BEFA-4312-9303-E076B633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4" y="81802"/>
            <a:ext cx="10463348" cy="8848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2616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E176B-55A1-447B-B5D3-46D828EB9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AA2838-10BA-454E-8DF0-85A26F0F7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1D26D5-C699-42BB-9FBA-4381DA1D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303" y="6260009"/>
            <a:ext cx="674914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657617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67773-7E9D-4428-9EDF-30F09B9F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206334"/>
            <a:ext cx="10541725" cy="939845"/>
          </a:xfrm>
          <a:prstGeom prst="rect">
            <a:avLst/>
          </a:prstGeo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B70E0D-ED8A-4BC2-BDBF-AFF03DE7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27" y="1302400"/>
            <a:ext cx="10813869" cy="4723099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b="1">
                <a:latin typeface="Avenir Next LT Pro" panose="020B0504020202020204" pitchFamily="34" charset="0"/>
              </a:defRPr>
            </a:lvl1pPr>
            <a:lvl2pPr marL="685800" indent="-228600">
              <a:buClrTx/>
              <a:buFontTx/>
              <a:buBlip>
                <a:blip r:embed="rId2"/>
              </a:buBlip>
              <a:defRPr>
                <a:latin typeface="Avenir Next LT Pro" panose="020B0504020202020204" pitchFamily="34" charset="0"/>
              </a:defRPr>
            </a:lvl2pPr>
            <a:lvl3pPr marL="1143000" indent="-228600">
              <a:buClrTx/>
              <a:buFont typeface="Courier New" panose="02070309020205020404" pitchFamily="49" charset="0"/>
              <a:buChar char="o"/>
              <a:defRPr>
                <a:latin typeface="Avenir Next LT Pro" panose="020B0504020202020204" pitchFamily="34" charset="0"/>
              </a:defRPr>
            </a:lvl3pPr>
            <a:lvl4pPr marL="1600200" indent="-228600">
              <a:buClrTx/>
              <a:buFont typeface="Courier New" panose="02070309020205020404" pitchFamily="49" charset="0"/>
              <a:buChar char="o"/>
              <a:defRPr>
                <a:latin typeface="Avenir Next LT Pro" panose="020B0504020202020204" pitchFamily="34" charset="0"/>
              </a:defRPr>
            </a:lvl4pPr>
            <a:lvl5pPr marL="2057400" indent="-228600">
              <a:buClrTx/>
              <a:buFont typeface="Courier New" panose="02070309020205020404" pitchFamily="49" charset="0"/>
              <a:buChar char="o"/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F5F714-5943-4141-98D6-B70846298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0439" y="6310312"/>
            <a:ext cx="511629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4563E860-B69B-2467-4EC5-BAB9709DA6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186">
            <a:off x="110749" y="5805470"/>
            <a:ext cx="827570" cy="81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75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39187-7E1C-49DD-A8BC-622EB834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9A5755-1892-481D-880D-B204E9D34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017AAF-5662-4B78-ABE9-FDCF5C75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8573" y="6304098"/>
            <a:ext cx="537754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63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9054A-7A13-440E-99F8-C11142D6C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165102"/>
            <a:ext cx="10243457" cy="950870"/>
          </a:xfrm>
          <a:prstGeom prst="rect">
            <a:avLst/>
          </a:prstGeo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ECFAD7-5BB3-4309-8C86-60F6F4B9B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06256"/>
            <a:ext cx="5181600" cy="4771470"/>
          </a:xfrm>
        </p:spPr>
        <p:txBody>
          <a:bodyPr/>
          <a:lstStyle>
            <a:lvl1pPr marL="342900" indent="-342900">
              <a:buClr>
                <a:srgbClr val="024BE7"/>
              </a:buClr>
              <a:buFontTx/>
              <a:buBlip>
                <a:blip r:embed="rId2"/>
              </a:buBlip>
              <a:defRPr>
                <a:latin typeface="Arial Rounded MT Bold" panose="020F0704030504030204" pitchFamily="34" charset="0"/>
              </a:defRPr>
            </a:lvl1pPr>
            <a:lvl2pPr marL="800100" indent="-342900">
              <a:buFontTx/>
              <a:buBlip>
                <a:blip r:embed="rId2"/>
              </a:buBlip>
              <a:defRPr>
                <a:solidFill>
                  <a:srgbClr val="000000"/>
                </a:solidFill>
                <a:latin typeface="Arial Rounded MT Bold" panose="020F0704030504030204" pitchFamily="34" charset="0"/>
              </a:defRPr>
            </a:lvl2pPr>
            <a:lvl3pPr marL="1143000" indent="-228600">
              <a:buClr>
                <a:srgbClr val="0070C0"/>
              </a:buClr>
              <a:buFont typeface="Courier New" panose="02070309020205020404" pitchFamily="49" charset="0"/>
              <a:buChar char="o"/>
              <a:defRPr>
                <a:solidFill>
                  <a:srgbClr val="000000"/>
                </a:solidFill>
                <a:latin typeface="Arial Rounded MT Bold" panose="020F0704030504030204" pitchFamily="34" charset="0"/>
              </a:defRPr>
            </a:lvl3pPr>
            <a:lvl4pPr marL="1600200" indent="-228600">
              <a:buFont typeface="Courier New" panose="02070309020205020404" pitchFamily="49" charset="0"/>
              <a:buChar char="o"/>
              <a:defRPr>
                <a:solidFill>
                  <a:srgbClr val="000000"/>
                </a:solidFill>
                <a:latin typeface="Arial Rounded MT Bold" panose="020F0704030504030204" pitchFamily="34" charset="0"/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solidFill>
                  <a:srgbClr val="000000"/>
                </a:solidFill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s-MX" noProof="0" dirty="0"/>
              <a:t>Haga clic para modificar los estilos de texto del patrón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  <a:p>
            <a:pPr lvl="3"/>
            <a:r>
              <a:rPr lang="es-MX" noProof="0" dirty="0"/>
              <a:t>Cuarto nivel</a:t>
            </a:r>
          </a:p>
          <a:p>
            <a:pPr lvl="4"/>
            <a:r>
              <a:rPr lang="es-MX" noProof="0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096930-38B9-4A77-A32B-316D8B246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1967"/>
            <a:ext cx="5181600" cy="4771471"/>
          </a:xfrm>
        </p:spPr>
        <p:txBody>
          <a:bodyPr/>
          <a:lstStyle>
            <a:lvl1pPr marL="342900" indent="-342900">
              <a:buClr>
                <a:srgbClr val="024BE7"/>
              </a:buClr>
              <a:buFontTx/>
              <a:buBlip>
                <a:blip r:embed="rId2"/>
              </a:buBlip>
              <a:defRPr>
                <a:latin typeface="Arial Rounded MT Bold" panose="020F0704030504030204" pitchFamily="34" charset="0"/>
              </a:defRPr>
            </a:lvl1pPr>
            <a:lvl2pPr marL="800100" indent="-342900">
              <a:buClrTx/>
              <a:buFontTx/>
              <a:buBlip>
                <a:blip r:embed="rId2"/>
              </a:buBlip>
              <a:defRPr/>
            </a:lvl2pPr>
            <a:lvl3pPr marL="1143000" indent="-228600">
              <a:buClrTx/>
              <a:buFont typeface="Courier New" panose="02070309020205020404" pitchFamily="49" charset="0"/>
              <a:buChar char="o"/>
              <a:defRPr/>
            </a:lvl3pPr>
            <a:lvl4pPr marL="1600200" indent="-228600">
              <a:buClrTx/>
              <a:buFont typeface="Courier New" panose="02070309020205020404" pitchFamily="49" charset="0"/>
              <a:buChar char="o"/>
              <a:defRPr/>
            </a:lvl4pPr>
            <a:lvl5pPr marL="2057400" indent="-228600">
              <a:buClrTx/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s-MX" noProof="0" dirty="0"/>
              <a:t>Haga clic para modificar los estilos de texto del patrón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  <a:p>
            <a:pPr lvl="3"/>
            <a:r>
              <a:rPr lang="es-MX" noProof="0" dirty="0"/>
              <a:t>Cuarto nivel</a:t>
            </a:r>
          </a:p>
          <a:p>
            <a:pPr lvl="4"/>
            <a:r>
              <a:rPr lang="es-MX" noProof="0" dirty="0"/>
              <a:t>Quinto nivel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801B12-23F2-45B1-BFF9-24A657C3E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246" y="6242049"/>
            <a:ext cx="537754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128A2F1F-7B7D-4628-9F18-3C7792BE39A8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6952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9054A-7A13-440E-99F8-C11142D6C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165102"/>
            <a:ext cx="10243457" cy="950870"/>
          </a:xfrm>
          <a:prstGeom prst="rect">
            <a:avLst/>
          </a:prstGeo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ECFAD7-5BB3-4309-8C86-60F6F4B9B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06256"/>
            <a:ext cx="5181600" cy="4771470"/>
          </a:xfrm>
        </p:spPr>
        <p:txBody>
          <a:bodyPr/>
          <a:lstStyle>
            <a:lvl1pPr marL="342900" indent="-342900">
              <a:buClr>
                <a:srgbClr val="024BE7"/>
              </a:buClr>
              <a:buFontTx/>
              <a:buBlip>
                <a:blip r:embed="rId2"/>
              </a:buBlip>
              <a:defRPr>
                <a:latin typeface="Arial Rounded MT Bold" panose="020F0704030504030204" pitchFamily="34" charset="0"/>
              </a:defRPr>
            </a:lvl1pPr>
            <a:lvl2pPr marL="800100" indent="-342900">
              <a:buFontTx/>
              <a:buBlip>
                <a:blip r:embed="rId2"/>
              </a:buBlip>
              <a:defRPr>
                <a:solidFill>
                  <a:srgbClr val="000000"/>
                </a:solidFill>
                <a:latin typeface="Arial Rounded MT Bold" panose="020F0704030504030204" pitchFamily="34" charset="0"/>
              </a:defRPr>
            </a:lvl2pPr>
            <a:lvl3pPr marL="1143000" indent="-228600">
              <a:buClr>
                <a:srgbClr val="0070C0"/>
              </a:buClr>
              <a:buFont typeface="Courier New" panose="02070309020205020404" pitchFamily="49" charset="0"/>
              <a:buChar char="o"/>
              <a:defRPr>
                <a:solidFill>
                  <a:srgbClr val="000000"/>
                </a:solidFill>
                <a:latin typeface="Arial Rounded MT Bold" panose="020F0704030504030204" pitchFamily="34" charset="0"/>
              </a:defRPr>
            </a:lvl3pPr>
            <a:lvl4pPr marL="1600200" indent="-228600">
              <a:buFont typeface="Courier New" panose="02070309020205020404" pitchFamily="49" charset="0"/>
              <a:buChar char="o"/>
              <a:defRPr>
                <a:solidFill>
                  <a:srgbClr val="000000"/>
                </a:solidFill>
                <a:latin typeface="Arial Rounded MT Bold" panose="020F0704030504030204" pitchFamily="34" charset="0"/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solidFill>
                  <a:srgbClr val="000000"/>
                </a:solidFill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s-MX" noProof="0" dirty="0"/>
              <a:t>Haga clic para modificar los estilos de texto del patrón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  <a:p>
            <a:pPr lvl="3"/>
            <a:r>
              <a:rPr lang="es-MX" noProof="0" dirty="0"/>
              <a:t>Cuarto nivel</a:t>
            </a:r>
          </a:p>
          <a:p>
            <a:pPr lvl="4"/>
            <a:r>
              <a:rPr lang="es-MX" noProof="0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096930-38B9-4A77-A32B-316D8B246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1967"/>
            <a:ext cx="5181600" cy="4771471"/>
          </a:xfrm>
        </p:spPr>
        <p:txBody>
          <a:bodyPr/>
          <a:lstStyle>
            <a:lvl1pPr marL="342900" indent="-342900">
              <a:buClr>
                <a:srgbClr val="024BE7"/>
              </a:buClr>
              <a:buFontTx/>
              <a:buBlip>
                <a:blip r:embed="rId2"/>
              </a:buBlip>
              <a:defRPr>
                <a:latin typeface="Arial Rounded MT Bold" panose="020F0704030504030204" pitchFamily="34" charset="0"/>
              </a:defRPr>
            </a:lvl1pPr>
            <a:lvl2pPr marL="800100" indent="-342900">
              <a:buClrTx/>
              <a:buFontTx/>
              <a:buBlip>
                <a:blip r:embed="rId2"/>
              </a:buBlip>
              <a:defRPr/>
            </a:lvl2pPr>
            <a:lvl3pPr marL="1143000" indent="-228600">
              <a:buClrTx/>
              <a:buFont typeface="Courier New" panose="02070309020205020404" pitchFamily="49" charset="0"/>
              <a:buChar char="o"/>
              <a:defRPr/>
            </a:lvl3pPr>
            <a:lvl4pPr marL="1600200" indent="-228600">
              <a:buClrTx/>
              <a:buFont typeface="Courier New" panose="02070309020205020404" pitchFamily="49" charset="0"/>
              <a:buChar char="o"/>
              <a:defRPr/>
            </a:lvl4pPr>
            <a:lvl5pPr marL="2057400" indent="-228600">
              <a:buClrTx/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s-MX" noProof="0" dirty="0"/>
              <a:t>Haga clic para modificar los estilos de texto del patrón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  <a:p>
            <a:pPr lvl="3"/>
            <a:r>
              <a:rPr lang="es-MX" noProof="0" dirty="0"/>
              <a:t>Cuarto nivel</a:t>
            </a:r>
          </a:p>
          <a:p>
            <a:pPr lvl="4"/>
            <a:r>
              <a:rPr lang="es-MX" noProof="0" dirty="0"/>
              <a:t>Quinto nivel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801B12-23F2-45B1-BFF9-24A657C3E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246" y="6242049"/>
            <a:ext cx="537754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128A2F1F-7B7D-4628-9F18-3C7792BE39A8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4741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52BBC-175E-4BF0-B9F7-FF705E2D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DB5A97-4AB7-4C0E-AE08-05E111236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68A959-3386-480B-80D8-C4B8126A4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767882-CC0A-4276-92F5-531BE6D93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3846D8-43A4-4352-8CFB-3C887B009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1C22822-3313-47A6-AD15-E924C72B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8133" y="6310312"/>
            <a:ext cx="694509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2792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67460-7664-49A2-B05B-6CB77E80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77742"/>
            <a:ext cx="10541725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AB6AE2-77C0-403F-BBBA-ED18B2AB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869" y="6253162"/>
            <a:ext cx="616131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68451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C8278E-4C81-41B7-B273-7AD68C81C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4903" y="6205310"/>
            <a:ext cx="603069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6615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DA611-8C80-491A-8E2B-EB1A62F9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874" y="404949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6B1B63-6D65-462A-B7E7-87CFAECD7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954" y="99218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709640-4739-4D41-BFAC-04496F0C8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8873" y="205422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41E9CA-9CFC-4ECF-BDE4-9857A1EC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1994" y="6230212"/>
            <a:ext cx="590006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5915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BE824-0A35-4AF0-9FEA-B63CE9392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04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E36F65-D733-4F81-A71D-258D3072A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0205" y="99218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AC2A16-DDCB-43E5-86AE-DFA656398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0504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DF4585-6253-4FE8-83AB-7BAD00C15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497" y="6317162"/>
            <a:ext cx="563880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178865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B97D5-81BB-4572-89D0-DCE55414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77742"/>
            <a:ext cx="10541725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5D933E-E1A6-48E2-8894-B2C722999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89C780-B398-4EE1-B319-D558BBE6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9108" y="6356350"/>
            <a:ext cx="524691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1929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C9E748-AC53-4539-88D7-C9B25AC3C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49344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2741F3-B780-4671-8C55-95C9A7D1A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19793" y="365125"/>
            <a:ext cx="7627621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6F4C5C-EBD2-4127-A350-D0DCFFF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3794" y="6356350"/>
            <a:ext cx="590006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70493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5"/>
          <p:cNvSpPr txBox="1">
            <a:spLocks/>
          </p:cNvSpPr>
          <p:nvPr userDrawn="1"/>
        </p:nvSpPr>
        <p:spPr>
          <a:xfrm>
            <a:off x="9341" y="6285852"/>
            <a:ext cx="74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E69BF3-AFE3-448F-858D-8A36FA0D274D}" type="slidenum">
              <a:rPr lang="es-MX" sz="1800" b="0" smtClean="0">
                <a:solidFill>
                  <a:schemeClr val="accent6">
                    <a:lumMod val="50000"/>
                  </a:schemeClr>
                </a:solidFill>
              </a:rPr>
              <a:pPr/>
              <a:t>‹Nº›</a:t>
            </a:fld>
            <a:endParaRPr lang="es-MX" sz="18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03066" y="1064491"/>
            <a:ext cx="11185867" cy="4818957"/>
          </a:xfrm>
        </p:spPr>
        <p:txBody>
          <a:bodyPr/>
          <a:lstStyle>
            <a:lvl1pPr marL="0" indent="0">
              <a:buSzPct val="65000"/>
              <a:buFontTx/>
              <a:buNone/>
              <a:defRPr b="1">
                <a:solidFill>
                  <a:schemeClr val="accent5">
                    <a:lumMod val="50000"/>
                  </a:schemeClr>
                </a:solidFill>
              </a:defRPr>
            </a:lvl1pPr>
            <a:lvl2pPr marL="685800" indent="-228600">
              <a:buClr>
                <a:srgbClr val="024BE7"/>
              </a:buClr>
              <a:buSzPct val="75000"/>
              <a:buFont typeface="Wingdings" panose="05000000000000000000" pitchFamily="2" charset="2"/>
              <a:buChar char="v"/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buSzPct val="67000"/>
              <a:buFont typeface="Wingdings" pitchFamily="2" charset="2"/>
              <a:buChar char="Ø"/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Marcador de título 1">
            <a:extLst>
              <a:ext uri="{FF2B5EF4-FFF2-40B4-BE49-F238E27FC236}">
                <a16:creationId xmlns:a16="http://schemas.microsoft.com/office/drawing/2014/main" id="{81157868-BEFA-4312-9303-E076B633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4" y="81802"/>
            <a:ext cx="10463348" cy="8848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043370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9054A-7A13-440E-99F8-C11142D6C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136526"/>
            <a:ext cx="10243457" cy="95087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ECFAD7-5BB3-4309-8C86-60F6F4B9B29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14400" y="1149104"/>
            <a:ext cx="5181600" cy="4771470"/>
          </a:xfrm>
        </p:spPr>
        <p:txBody>
          <a:bodyPr/>
          <a:lstStyle>
            <a:lvl1pPr marL="228600" indent="-228600">
              <a:buClr>
                <a:srgbClr val="024BE7"/>
              </a:buClr>
              <a:buFont typeface="Wingdings" panose="05000000000000000000" pitchFamily="2" charset="2"/>
              <a:buChar char="v"/>
              <a:defRPr/>
            </a:lvl1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096930-38B9-4A77-A32B-316D8B24641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49103"/>
            <a:ext cx="5181600" cy="4771471"/>
          </a:xfrm>
        </p:spPr>
        <p:txBody>
          <a:bodyPr/>
          <a:lstStyle>
            <a:lvl1pPr marL="228600" indent="-228600">
              <a:buClr>
                <a:srgbClr val="024BE7"/>
              </a:buClr>
              <a:buFont typeface="Wingdings" panose="05000000000000000000" pitchFamily="2" charset="2"/>
              <a:buChar char="v"/>
              <a:defRPr/>
            </a:lvl1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801B12-23F2-45B1-BFF9-24A657C3E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3441" y="6245968"/>
            <a:ext cx="537754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128A2F1F-7B7D-4628-9F18-3C7792BE39A8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9F49E6-A2E9-4080-8FA2-D64AC9279715}"/>
              </a:ext>
            </a:extLst>
          </p:cNvPr>
          <p:cNvSpPr txBox="1">
            <a:spLocks/>
          </p:cNvSpPr>
          <p:nvPr userDrawn="1"/>
        </p:nvSpPr>
        <p:spPr>
          <a:xfrm>
            <a:off x="100805" y="6312818"/>
            <a:ext cx="636590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ctr" defTabSz="914400" rtl="0" eaLnBrk="1" latinLnBrk="0" hangingPunct="1">
              <a:defRPr lang="es-MX" sz="1400" b="0" kern="1200" smtClean="0">
                <a:ln/>
                <a:solidFill>
                  <a:schemeClr val="accent6">
                    <a:lumMod val="50000"/>
                  </a:schemeClr>
                </a:solidFill>
                <a:latin typeface="Raleway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E69BF3-AFE3-448F-858D-8A36FA0D274D}" type="slidenum">
              <a:rPr lang="es-419" smtClean="0"/>
              <a:pPr/>
              <a:t>‹Nº›</a:t>
            </a:fld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08864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52BBC-175E-4BF0-B9F7-FF705E2D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DB5A97-4AB7-4C0E-AE08-05E111236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68A959-3386-480B-80D8-C4B8126A4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767882-CC0A-4276-92F5-531BE6D93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3846D8-43A4-4352-8CFB-3C887B009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1C22822-3313-47A6-AD15-E924C72B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8133" y="6310312"/>
            <a:ext cx="694509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847608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FF3DB9-B45F-C394-4B66-26B3A72BD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es-MX" sz="4800" b="1" kern="1200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F2E31D-64A8-F4A2-4A70-4B6AB72FF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lang="es-MX" sz="2400" b="1" kern="1200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190A9B-26CA-2A13-CFDE-82F22CFED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0221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3C7EA230-2B6A-DAAA-C3CD-0AE72C516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2536" cy="820221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996AC1-430E-A4CB-9DC8-1BEFF4211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CEB60BC5-4329-1717-3E54-B8F2264697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5F07F79-A9EF-4AFD-8596-D305AB12D4BC}" type="datetime1">
              <a:rPr lang="es-MX" smtClean="0"/>
              <a:t>15/06/2026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29781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6CD46-7BF7-183E-D34D-E07F2666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8580DC-15F2-FC72-E990-B02AD7A99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0953"/>
            <a:ext cx="10515600" cy="5276010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21EBCB7-F58D-789B-46D8-DBD746008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5F07F79-A9EF-4AFD-8596-D305AB12D4BC}" type="datetime1">
              <a:rPr lang="es-MX" smtClean="0"/>
              <a:t>15/06/2026</a:t>
            </a:fld>
            <a:endParaRPr lang="es-MX" dirty="0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45AF04A-F790-DF4B-2CA4-E9CD7E10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190318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6A557-9328-407F-4DDF-78C65B5E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F50C2B-A796-F9D1-5994-5D4918C52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B0F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319C819F-DD88-0B01-8258-7B0B80294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5F07F79-A9EF-4AFD-8596-D305AB12D4BC}" type="datetime1">
              <a:rPr lang="es-MX" smtClean="0"/>
              <a:t>15/06/2026</a:t>
            </a:fld>
            <a:endParaRPr lang="es-MX" dirty="0"/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76B57BD3-AA96-7176-D420-6F94C6938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28869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6FE6B-BF07-FBFF-8594-8738ED0C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FD9DF1-E30C-08E1-65E3-BB612B306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788" y="897778"/>
            <a:ext cx="5661211" cy="4709646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Verdana Pro" panose="020B0604030504040204" pitchFamily="34" charset="0"/>
              </a:defRPr>
            </a:lvl1pPr>
            <a:lvl2pPr marL="685800" indent="-228600">
              <a:buFontTx/>
              <a:buBlip>
                <a:blip r:embed="rId3"/>
              </a:buBlip>
              <a:defRPr>
                <a:latin typeface="Verdana Pro" panose="020B060403050404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latin typeface="Verdana Pro" panose="020B0604030504040204" pitchFamily="34" charset="0"/>
              </a:defRPr>
            </a:lvl3pPr>
            <a:lvl4pPr>
              <a:defRPr>
                <a:latin typeface="Verdana Pro" panose="020B0604030504040204" pitchFamily="34" charset="0"/>
              </a:defRPr>
            </a:lvl4pPr>
            <a:lvl5pPr>
              <a:defRPr>
                <a:latin typeface="Verdana Pro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306A53-469D-E7DC-2840-9076BDB26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4248" y="897778"/>
            <a:ext cx="5342964" cy="4709646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Verdana Pro" panose="020B0604030504040204" pitchFamily="34" charset="0"/>
              </a:defRPr>
            </a:lvl1pPr>
            <a:lvl2pPr marL="685800" indent="-228600">
              <a:buFontTx/>
              <a:buBlip>
                <a:blip r:embed="rId3"/>
              </a:buBlip>
              <a:defRPr>
                <a:latin typeface="Verdana Pro" panose="020B060403050404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latin typeface="Verdana Pro" panose="020B0604030504040204" pitchFamily="34" charset="0"/>
              </a:defRPr>
            </a:lvl3pPr>
            <a:lvl4pPr>
              <a:defRPr>
                <a:latin typeface="Verdana Pro" panose="020B0604030504040204" pitchFamily="34" charset="0"/>
              </a:defRPr>
            </a:lvl4pPr>
            <a:lvl5pPr>
              <a:defRPr>
                <a:latin typeface="Verdana Pro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6" name="Marcador de fecha 3">
            <a:extLst>
              <a:ext uri="{FF2B5EF4-FFF2-40B4-BE49-F238E27FC236}">
                <a16:creationId xmlns:a16="http://schemas.microsoft.com/office/drawing/2014/main" id="{4BC67AE9-BA1A-F22C-38F9-10F9A1F497A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5F07F79-A9EF-4AFD-8596-D305AB12D4BC}" type="datetime1">
              <a:rPr lang="es-MX" smtClean="0"/>
              <a:t>15/06/2026</a:t>
            </a:fld>
            <a:endParaRPr lang="es-MX" dirty="0"/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3B3355C5-8224-8687-F2E2-2E5CA946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717632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85B26C-E8BB-3B08-F307-488D70C9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303212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33A22C-A0B4-C3E7-3D2F-5C6F5EB2D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E0ECB69-D795-1443-BAF1-71F270E20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C8C9976-5B89-E63E-F426-2DB0F120D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7317E9-840E-287A-58F5-797012E3E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23D6831B-C2A8-032C-2137-6FB02BD6DF7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5F07F79-A9EF-4AFD-8596-D305AB12D4BC}" type="datetime1">
              <a:rPr lang="es-MX" smtClean="0"/>
              <a:t>15/06/2026</a:t>
            </a:fld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93A48A9-430F-453F-C271-509ACACC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62398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587D7-2576-99B3-30D5-CED75344B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s-MX" sz="4000" b="1" kern="1200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07344AD-D317-4990-D7CE-D15DCFC645F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5F07F79-A9EF-4AFD-8596-D305AB12D4BC}" type="datetime1">
              <a:rPr lang="es-MX" smtClean="0"/>
              <a:t>15/06/2026</a:t>
            </a:fld>
            <a:endParaRPr lang="es-MX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702C4DAB-0EED-BD31-3C15-F7474FCF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27063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3">
            <a:extLst>
              <a:ext uri="{FF2B5EF4-FFF2-40B4-BE49-F238E27FC236}">
                <a16:creationId xmlns:a16="http://schemas.microsoft.com/office/drawing/2014/main" id="{BB04A243-5C68-E037-DC10-ABF76D6E346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5F07F79-A9EF-4AFD-8596-D305AB12D4BC}" type="datetime1">
              <a:rPr lang="es-MX" smtClean="0"/>
              <a:t>15/06/2026</a:t>
            </a:fld>
            <a:endParaRPr lang="es-MX" dirty="0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F5A4488-53E8-5791-8053-B0DD6A41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84778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7822B-8582-6CDF-46AC-C6AD06CD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0C0AA5-C590-44E3-78BB-A44AC04E5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CF6F97-F202-C6C0-7B03-4D9C8648F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FF07820-4CD8-AA8B-B03A-E15CE2B7196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5F07F79-A9EF-4AFD-8596-D305AB12D4BC}" type="datetime1">
              <a:rPr lang="es-MX" smtClean="0"/>
              <a:t>15/06/2026</a:t>
            </a:fld>
            <a:endParaRPr lang="es-MX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8FAD1BB2-33E8-2788-2B0D-E77C5B5E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55612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AF571-7623-237C-2F74-0F3CCDBB7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9ED29B4-D213-8664-9DAD-86B4AEF88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3DAA2A-939D-15F8-AB84-CEB691021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57FA94D-E167-9195-198B-65094746E8A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5F07F79-A9EF-4AFD-8596-D305AB12D4BC}" type="datetime1">
              <a:rPr lang="es-MX" smtClean="0"/>
              <a:t>15/06/2026</a:t>
            </a:fld>
            <a:endParaRPr lang="es-MX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58518E28-4DFC-BE8D-45B0-44F24136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98199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A275B9-51B9-495D-45AE-E32C2E3A8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8C9E0E-B9B5-004A-529E-30D0E3D7A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8" name="Marcador de fecha 3">
            <a:extLst>
              <a:ext uri="{FF2B5EF4-FFF2-40B4-BE49-F238E27FC236}">
                <a16:creationId xmlns:a16="http://schemas.microsoft.com/office/drawing/2014/main" id="{D5857B13-5FFD-4497-63C4-28BA29DCE5C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5F07F79-A9EF-4AFD-8596-D305AB12D4BC}" type="datetime1">
              <a:rPr lang="es-MX" smtClean="0"/>
              <a:t>15/06/2026</a:t>
            </a:fld>
            <a:endParaRPr lang="es-MX" dirty="0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8A0B4D52-C63A-E0B9-6946-593DBDF6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6918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67460-7664-49A2-B05B-6CB77E80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77742"/>
            <a:ext cx="10541725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AB6AE2-77C0-403F-BBBA-ED18B2AB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869" y="6253162"/>
            <a:ext cx="616131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305477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3367E2-7852-9A69-981F-2F085AE2B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9220A4-F3BB-A477-B0CA-5E4AF4766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8" name="Marcador de fecha 3">
            <a:extLst>
              <a:ext uri="{FF2B5EF4-FFF2-40B4-BE49-F238E27FC236}">
                <a16:creationId xmlns:a16="http://schemas.microsoft.com/office/drawing/2014/main" id="{C34D1620-893C-43D3-66C8-C3DC12194E7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5F07F79-A9EF-4AFD-8596-D305AB12D4BC}" type="datetime1">
              <a:rPr lang="es-MX" smtClean="0"/>
              <a:t>15/06/2026</a:t>
            </a:fld>
            <a:endParaRPr lang="es-MX" dirty="0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9D53B6A4-8C9E-C272-C1DA-1ADA2BCD1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61787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FF3DB9-B45F-C394-4B66-26B3A72BD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es-MX" sz="4800" b="1" kern="1200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F2E31D-64A8-F4A2-4A70-4B6AB72FF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lang="es-MX" sz="2400" b="1" kern="1200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190A9B-26CA-2A13-CFDE-82F22CFED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0221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3C7EA230-2B6A-DAAA-C3CD-0AE72C516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2536" cy="820221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996AC1-430E-A4CB-9DC8-1BEFF4211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CEB60BC5-4329-1717-3E54-B8F2264697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/>
              <a:t>03/09/2024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25391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6CD46-7BF7-183E-D34D-E07F2666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8580DC-15F2-FC72-E990-B02AD7A99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0953"/>
            <a:ext cx="10515600" cy="5276010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3"/>
              </a:buBlip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21EBCB7-F58D-789B-46D8-DBD746008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/>
              <a:t>03/09/2024</a:t>
            </a:r>
            <a:endParaRPr lang="es-MX" dirty="0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45AF04A-F790-DF4B-2CA4-E9CD7E10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027609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6A557-9328-407F-4DDF-78C65B5E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F50C2B-A796-F9D1-5994-5D4918C52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B0F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319C819F-DD88-0B01-8258-7B0B80294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/>
              <a:t>03/09/2024</a:t>
            </a:r>
            <a:endParaRPr lang="es-MX" dirty="0"/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76B57BD3-AA96-7176-D420-6F94C6938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613735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6FE6B-BF07-FBFF-8594-8738ED0C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FD9DF1-E30C-08E1-65E3-BB612B306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788" y="897778"/>
            <a:ext cx="5661211" cy="4709646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Aptos CUERPO"/>
              </a:defRPr>
            </a:lvl1pPr>
            <a:lvl2pPr marL="685800" indent="-228600">
              <a:buFontTx/>
              <a:buBlip>
                <a:blip r:embed="rId3"/>
              </a:buBlip>
              <a:defRPr>
                <a:latin typeface="Aptos CUERPO"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latin typeface="Aptos CUERPO"/>
              </a:defRPr>
            </a:lvl3pPr>
            <a:lvl4pPr>
              <a:defRPr>
                <a:latin typeface="Aptos CUERPO"/>
              </a:defRPr>
            </a:lvl4pPr>
            <a:lvl5pPr>
              <a:defRPr>
                <a:latin typeface="Aptos CUERPO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306A53-469D-E7DC-2840-9076BDB26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4248" y="897778"/>
            <a:ext cx="5342964" cy="4709646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Aptos CUERPO"/>
              </a:defRPr>
            </a:lvl1pPr>
            <a:lvl2pPr marL="685800" indent="-228600">
              <a:buFontTx/>
              <a:buBlip>
                <a:blip r:embed="rId3"/>
              </a:buBlip>
              <a:defRPr>
                <a:latin typeface="Aptos CUERPO"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latin typeface="Aptos CUERPO"/>
              </a:defRPr>
            </a:lvl3pPr>
            <a:lvl4pPr>
              <a:defRPr>
                <a:latin typeface="Aptos CUERPO"/>
              </a:defRPr>
            </a:lvl4pPr>
            <a:lvl5pPr>
              <a:defRPr>
                <a:latin typeface="Aptos CUERPO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6" name="Marcador de fecha 3">
            <a:extLst>
              <a:ext uri="{FF2B5EF4-FFF2-40B4-BE49-F238E27FC236}">
                <a16:creationId xmlns:a16="http://schemas.microsoft.com/office/drawing/2014/main" id="{4BC67AE9-BA1A-F22C-38F9-10F9A1F497A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/>
              <a:t>03/09/2024</a:t>
            </a:r>
            <a:endParaRPr lang="es-MX" dirty="0"/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3B3355C5-8224-8687-F2E2-2E5CA946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9110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85B26C-E8BB-3B08-F307-488D70C9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303212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33A22C-A0B4-C3E7-3D2F-5C6F5EB2D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E0ECB69-D795-1443-BAF1-71F270E20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C8C9976-5B89-E63E-F426-2DB0F120D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7317E9-840E-287A-58F5-797012E3E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23D6831B-C2A8-032C-2137-6FB02BD6DF7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/>
              <a:t>03/09/2024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F93A48A9-430F-453F-C271-509ACACC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512532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587D7-2576-99B3-30D5-CED75344B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s-MX" sz="4000" b="1" kern="1200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07344AD-D317-4990-D7CE-D15DCFC645F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/>
              <a:t>03/09/2024</a:t>
            </a:r>
            <a:endParaRPr lang="es-MX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702C4DAB-0EED-BD31-3C15-F7474FCF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37683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3">
            <a:extLst>
              <a:ext uri="{FF2B5EF4-FFF2-40B4-BE49-F238E27FC236}">
                <a16:creationId xmlns:a16="http://schemas.microsoft.com/office/drawing/2014/main" id="{BB04A243-5C68-E037-DC10-ABF76D6E346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/>
              <a:t>03/09/2024</a:t>
            </a:r>
            <a:endParaRPr lang="es-MX" dirty="0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F5A4488-53E8-5791-8053-B0DD6A41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195651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7822B-8582-6CDF-46AC-C6AD06CD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0C0AA5-C590-44E3-78BB-A44AC04E5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CF6F97-F202-C6C0-7B03-4D9C8648F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FF07820-4CD8-AA8B-B03A-E15CE2B7196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/>
              <a:t>03/09/2024</a:t>
            </a:r>
            <a:endParaRPr lang="es-MX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8FAD1BB2-33E8-2788-2B0D-E77C5B5E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592467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AF571-7623-237C-2F74-0F3CCDBB7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9ED29B4-D213-8664-9DAD-86B4AEF88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3DAA2A-939D-15F8-AB84-CEB691021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057FA94D-E167-9195-198B-65094746E8A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/>
              <a:t>03/09/2024</a:t>
            </a:r>
            <a:endParaRPr lang="es-MX" dirty="0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58518E28-4DFC-BE8D-45B0-44F24136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8818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C8278E-4C81-41B7-B273-7AD68C81C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4903" y="6205310"/>
            <a:ext cx="603069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7449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A275B9-51B9-495D-45AE-E32C2E3A8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8C9E0E-B9B5-004A-529E-30D0E3D7A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8" name="Marcador de fecha 3">
            <a:extLst>
              <a:ext uri="{FF2B5EF4-FFF2-40B4-BE49-F238E27FC236}">
                <a16:creationId xmlns:a16="http://schemas.microsoft.com/office/drawing/2014/main" id="{D5857B13-5FFD-4497-63C4-28BA29DCE5C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/>
              <a:t>03/09/2024</a:t>
            </a:r>
            <a:endParaRPr lang="es-MX" dirty="0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8A0B4D52-C63A-E0B9-6946-593DBDF6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626167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3367E2-7852-9A69-981F-2F085AE2B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9220A4-F3BB-A477-B0CA-5E4AF4766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8" name="Marcador de fecha 3">
            <a:extLst>
              <a:ext uri="{FF2B5EF4-FFF2-40B4-BE49-F238E27FC236}">
                <a16:creationId xmlns:a16="http://schemas.microsoft.com/office/drawing/2014/main" id="{C34D1620-893C-43D3-66C8-C3DC12194E7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/>
              <a:t>03/09/2024</a:t>
            </a:r>
            <a:endParaRPr lang="es-MX" dirty="0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9D53B6A4-8C9E-C272-C1DA-1ADA2BCD1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599" y="6475171"/>
            <a:ext cx="779929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828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DA611-8C80-491A-8E2B-EB1A62F9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874" y="404949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6B1B63-6D65-462A-B7E7-87CFAECD7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954" y="99218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709640-4739-4D41-BFAC-04496F0C8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8873" y="205422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41E9CA-9CFC-4ECF-BDE4-9857A1EC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1994" y="6230212"/>
            <a:ext cx="590006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5418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BE824-0A35-4AF0-9FEA-B63CE9392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043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E36F65-D733-4F81-A71D-258D3072A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0205" y="99218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AC2A16-DDCB-43E5-86AE-DFA656398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0504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DF4585-6253-4FE8-83AB-7BAD00C15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497" y="6317162"/>
            <a:ext cx="563880" cy="365125"/>
          </a:xfrm>
          <a:prstGeom prst="rect">
            <a:avLst/>
          </a:prstGeom>
        </p:spPr>
        <p:txBody>
          <a:bodyPr/>
          <a:lstStyle/>
          <a:p>
            <a:fld id="{128A2F1F-7B7D-4628-9F18-3C7792BE39A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5757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6D686C-55D6-438A-99FC-AC4AAB7B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6334"/>
            <a:ext cx="10813869" cy="8954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70F600-5C90-49A9-B693-30E54E425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8" y="1265090"/>
            <a:ext cx="10813869" cy="4723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noProof="0" dirty="0"/>
              <a:t>Haga clic para modificar los estilos de texto del patrón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  <a:p>
            <a:pPr lvl="3"/>
            <a:r>
              <a:rPr lang="es-MX" noProof="0" dirty="0"/>
              <a:t>Cuarto nivel</a:t>
            </a:r>
          </a:p>
          <a:p>
            <a:pPr lvl="4"/>
            <a:r>
              <a:rPr lang="es-MX" noProof="0" dirty="0"/>
              <a:t>Quinto nivel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A79FC7A6-FE4A-419F-89DC-57E18FAB3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5477" y="6237230"/>
            <a:ext cx="636590" cy="365125"/>
          </a:xfrm>
          <a:prstGeom prst="rect">
            <a:avLst/>
          </a:prstGeom>
        </p:spPr>
        <p:txBody>
          <a:bodyPr/>
          <a:lstStyle>
            <a:lvl1pPr algn="ctr">
              <a:defRPr lang="es-MX" sz="1400" b="0" kern="1200" smtClean="0">
                <a:ln/>
                <a:solidFill>
                  <a:srgbClr val="FF0000"/>
                </a:solidFill>
                <a:latin typeface="Arial Rounded MT Bold" panose="020F070403050403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A1E69BF3-AFE3-448F-858D-8A36FA0D274D}" type="slidenum">
              <a:rPr lang="es-419" smtClean="0"/>
              <a:pPr/>
              <a:t>‹Nº›</a:t>
            </a:fld>
            <a:endParaRPr lang="es-419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7BBE6F-DBE3-B84D-46F2-50F5E149CF4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" y="-2232"/>
            <a:ext cx="12192000" cy="1313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37F0837-2030-0290-2DC6-AC5AD438CCB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624247"/>
            <a:ext cx="12192000" cy="233753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A048245E-DD50-5A51-F954-90D6CC7B034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636">
            <a:off x="19792" y="5950038"/>
            <a:ext cx="710076" cy="6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8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810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MX" sz="3600" b="0" i="0" kern="1200" dirty="0">
          <a:solidFill>
            <a:schemeClr val="tx1"/>
          </a:solidFill>
          <a:effectLst/>
          <a:latin typeface="Arial Rounded MT Bold" panose="020F0704030504030204" pitchFamily="34" charset="0"/>
          <a:ea typeface="Verdana" panose="020B0604030504040204" pitchFamily="34" charset="0"/>
          <a:cs typeface="Segoe UI Historic" panose="020B0502040204020203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50000"/>
          </a:schemeClr>
        </a:buClr>
        <a:buFontTx/>
        <a:buBlip>
          <a:blip r:embed="rId18"/>
        </a:buBlip>
        <a:defRPr lang="es-ES" sz="2000" b="1" i="0" kern="1200" dirty="0" smtClean="0">
          <a:solidFill>
            <a:schemeClr val="tx1"/>
          </a:solidFill>
          <a:effectLst/>
          <a:latin typeface="Arial Rounded MT Bold" panose="020F0704030504030204" pitchFamily="34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Courier New" panose="02070309020205020404" pitchFamily="49" charset="0"/>
        <a:buChar char="o"/>
        <a:defRPr lang="es-ES" sz="2000" b="0" i="0" kern="1200" dirty="0" smtClean="0">
          <a:solidFill>
            <a:schemeClr val="tx1"/>
          </a:solidFill>
          <a:effectLst/>
          <a:latin typeface="Arial Rounded MT Bold" panose="020F0704030504030204" pitchFamily="34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Courier New" panose="02070309020205020404" pitchFamily="49" charset="0"/>
        <a:buChar char="o"/>
        <a:defRPr lang="es-ES" sz="2000" b="0" i="0" kern="1200" dirty="0" smtClean="0">
          <a:solidFill>
            <a:schemeClr val="tx1"/>
          </a:solidFill>
          <a:effectLst/>
          <a:latin typeface="Arial Rounded MT Bold" panose="020F0704030504030204" pitchFamily="34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Courier New" panose="02070309020205020404" pitchFamily="49" charset="0"/>
        <a:buChar char="o"/>
        <a:defRPr lang="es-ES" sz="2000" b="0" i="0" kern="1200" dirty="0" smtClean="0">
          <a:solidFill>
            <a:schemeClr val="tx1"/>
          </a:solidFill>
          <a:effectLst/>
          <a:latin typeface="Arial Rounded MT Bold" panose="020F0704030504030204" pitchFamily="34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Courier New" panose="02070309020205020404" pitchFamily="49" charset="0"/>
        <a:buChar char="o"/>
        <a:defRPr lang="es-MX" sz="2000" b="0" i="0" kern="1200" dirty="0">
          <a:solidFill>
            <a:schemeClr val="tx1"/>
          </a:solidFill>
          <a:effectLst/>
          <a:latin typeface="Arial Rounded MT Bold" panose="020F0704030504030204" pitchFamily="34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CDDC607-A63B-E699-1E20-D58ED7DE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B6FC43-F06D-5EC2-2FD8-09DAECA34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0D769A-6216-E49D-DFE9-B007F8574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7/5/2024</a:t>
            </a:r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ED27C9-4F67-8535-54B5-E7CEE7F5A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 dirty="0" err="1"/>
              <a:t>inGenius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304AC3-DC96-4CB7-9835-ED048D694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FEEDE-398F-40D7-8A2F-1F7D9D6F64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70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616C093-BDAB-4C4E-89FD-D14C98C9DA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FA62CEB-F63E-4BE6-B2AC-6424EC95BA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Click to edit Master text styles</a:t>
            </a:r>
          </a:p>
          <a:p>
            <a:pPr lvl="1"/>
            <a:r>
              <a:rPr lang="en-US" altLang="es-MX"/>
              <a:t>Second level</a:t>
            </a:r>
          </a:p>
          <a:p>
            <a:pPr lvl="2"/>
            <a:r>
              <a:rPr lang="en-US" altLang="es-MX"/>
              <a:t>Third level</a:t>
            </a:r>
          </a:p>
          <a:p>
            <a:pPr lvl="3"/>
            <a:r>
              <a:rPr lang="en-US" altLang="es-MX"/>
              <a:t>Fourth level</a:t>
            </a:r>
          </a:p>
          <a:p>
            <a:pPr lvl="4"/>
            <a:r>
              <a:rPr lang="en-US" altLang="es-MX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9DE04-EE58-4E32-8D02-BDC045F71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7/5/2024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24BA2-0570-4A16-96FE-1BD46B073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inGenius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1C35C-83AF-4B98-86EA-8200EAA82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2FBFD6-0228-4002-8564-3860D9BECB65}" type="slidenum">
              <a:rPr lang="en-US" altLang="es-MX"/>
              <a:pPr>
                <a:defRPr/>
              </a:pPr>
              <a:t>‹Nº›</a:t>
            </a:fld>
            <a:endParaRPr lang="en-US" altLang="es-MX" dirty="0"/>
          </a:p>
        </p:txBody>
      </p:sp>
    </p:spTree>
    <p:extLst>
      <p:ext uri="{BB962C8B-B14F-4D97-AF65-F5344CB8AC3E}">
        <p14:creationId xmlns:p14="http://schemas.microsoft.com/office/powerpoint/2010/main" val="354376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6D686C-55D6-438A-99FC-AC4AAB7B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6334"/>
            <a:ext cx="10813869" cy="8954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70F600-5C90-49A9-B693-30E54E425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8" y="1265090"/>
            <a:ext cx="10813869" cy="4723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noProof="0" dirty="0"/>
              <a:t>Haga clic para modificar los estilos de texto del patrón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  <a:p>
            <a:pPr lvl="3"/>
            <a:r>
              <a:rPr lang="es-MX" noProof="0" dirty="0"/>
              <a:t>Cuarto nivel</a:t>
            </a:r>
          </a:p>
          <a:p>
            <a:pPr lvl="4"/>
            <a:r>
              <a:rPr lang="es-MX" noProof="0" dirty="0"/>
              <a:t>Quinto nivel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A79FC7A6-FE4A-419F-89DC-57E18FAB3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5477" y="6237230"/>
            <a:ext cx="636590" cy="365125"/>
          </a:xfrm>
          <a:prstGeom prst="rect">
            <a:avLst/>
          </a:prstGeom>
        </p:spPr>
        <p:txBody>
          <a:bodyPr/>
          <a:lstStyle>
            <a:lvl1pPr algn="ctr">
              <a:defRPr lang="es-MX" sz="1400" b="0" kern="1200" smtClean="0">
                <a:ln/>
                <a:solidFill>
                  <a:srgbClr val="FF0000"/>
                </a:solidFill>
                <a:latin typeface="Arial Rounded MT Bold" panose="020F070403050403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A1E69BF3-AFE3-448F-858D-8A36FA0D274D}" type="slidenum">
              <a:rPr lang="es-419" smtClean="0"/>
              <a:pPr/>
              <a:t>‹Nº›</a:t>
            </a:fld>
            <a:endParaRPr lang="es-419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7BBE6F-DBE3-B84D-46F2-50F5E149CF4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" y="-2232"/>
            <a:ext cx="12192000" cy="1313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37F0837-2030-0290-2DC6-AC5AD438CCB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624247"/>
            <a:ext cx="12192000" cy="233753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A048245E-DD50-5A51-F954-90D6CC7B034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636">
            <a:off x="19792" y="5950038"/>
            <a:ext cx="710076" cy="6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5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MX" sz="3600" b="0" i="0" kern="1200" dirty="0">
          <a:solidFill>
            <a:schemeClr val="tx1"/>
          </a:solidFill>
          <a:effectLst/>
          <a:latin typeface="Arial Rounded MT Bold" panose="020F0704030504030204" pitchFamily="34" charset="0"/>
          <a:ea typeface="Verdana" panose="020B0604030504040204" pitchFamily="34" charset="0"/>
          <a:cs typeface="Segoe UI Historic" panose="020B0502040204020203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50000"/>
          </a:schemeClr>
        </a:buClr>
        <a:buFontTx/>
        <a:buBlip>
          <a:blip r:embed="rId18"/>
        </a:buBlip>
        <a:defRPr lang="es-ES" sz="2000" b="1" i="0" kern="1200" dirty="0" smtClean="0">
          <a:solidFill>
            <a:schemeClr val="tx1"/>
          </a:solidFill>
          <a:effectLst/>
          <a:latin typeface="Arial Rounded MT Bold" panose="020F0704030504030204" pitchFamily="34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Courier New" panose="02070309020205020404" pitchFamily="49" charset="0"/>
        <a:buChar char="o"/>
        <a:defRPr lang="es-ES" sz="2000" b="0" i="0" kern="1200" dirty="0" smtClean="0">
          <a:solidFill>
            <a:schemeClr val="tx1"/>
          </a:solidFill>
          <a:effectLst/>
          <a:latin typeface="Arial Rounded MT Bold" panose="020F0704030504030204" pitchFamily="34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Courier New" panose="02070309020205020404" pitchFamily="49" charset="0"/>
        <a:buChar char="o"/>
        <a:defRPr lang="es-ES" sz="2000" b="0" i="0" kern="1200" dirty="0" smtClean="0">
          <a:solidFill>
            <a:schemeClr val="tx1"/>
          </a:solidFill>
          <a:effectLst/>
          <a:latin typeface="Arial Rounded MT Bold" panose="020F0704030504030204" pitchFamily="34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Courier New" panose="02070309020205020404" pitchFamily="49" charset="0"/>
        <a:buChar char="o"/>
        <a:defRPr lang="es-ES" sz="2000" b="0" i="0" kern="1200" dirty="0" smtClean="0">
          <a:solidFill>
            <a:schemeClr val="tx1"/>
          </a:solidFill>
          <a:effectLst/>
          <a:latin typeface="Arial Rounded MT Bold" panose="020F0704030504030204" pitchFamily="34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Courier New" panose="02070309020205020404" pitchFamily="49" charset="0"/>
        <a:buChar char="o"/>
        <a:defRPr lang="es-MX" sz="2000" b="0" i="0" kern="1200" dirty="0">
          <a:solidFill>
            <a:schemeClr val="tx1"/>
          </a:solidFill>
          <a:effectLst/>
          <a:latin typeface="Arial Rounded MT Bold" panose="020F0704030504030204" pitchFamily="34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8014043-BA9B-DB32-14E0-6CD08568B7B6}"/>
              </a:ext>
            </a:extLst>
          </p:cNvPr>
          <p:cNvSpPr/>
          <p:nvPr userDrawn="1"/>
        </p:nvSpPr>
        <p:spPr>
          <a:xfrm>
            <a:off x="-24653" y="6495713"/>
            <a:ext cx="12241306" cy="365125"/>
          </a:xfrm>
          <a:prstGeom prst="rect">
            <a:avLst/>
          </a:prstGeom>
          <a:solidFill>
            <a:srgbClr val="106F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7DEEDD-D1FC-C372-252A-CD4D3616D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 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B1E7F7-FEAE-CDDF-7FBA-B61E352B6C3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206" y="0"/>
            <a:ext cx="12192000" cy="820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8792F3-6BE2-0327-C499-F0028AC58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18" y="260759"/>
            <a:ext cx="11353800" cy="315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31E18FBB-802D-B52A-21EF-288F905A3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5F07F79-A9EF-4AFD-8596-D305AB12D4BC}" type="datetime1">
              <a:rPr lang="es-MX" smtClean="0"/>
              <a:t>15/06/2026</a:t>
            </a:fld>
            <a:endParaRPr lang="es-MX" dirty="0"/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8CA42074-7B7C-10B8-8770-4842B7561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0153" y="6463778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EBD8DCD2-E3E9-FD66-F064-5BAE711E90B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" y="15650"/>
            <a:ext cx="822512" cy="807424"/>
          </a:xfrm>
          <a:prstGeom prst="rect">
            <a:avLst/>
          </a:prstGeom>
        </p:spPr>
      </p:pic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82354388-6A82-F129-52CC-F9E6B55ACF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935" y="6021479"/>
            <a:ext cx="822512" cy="8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7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MX" sz="4000" b="1" kern="1200" spc="50" dirty="0">
          <a:ln w="0"/>
          <a:solidFill>
            <a:schemeClr val="bg1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n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lang="es-ES" sz="2800" b="1" kern="1200" spc="50" dirty="0">
          <a:ln w="0"/>
          <a:solidFill>
            <a:schemeClr val="tx1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8014043-BA9B-DB32-14E0-6CD08568B7B6}"/>
              </a:ext>
            </a:extLst>
          </p:cNvPr>
          <p:cNvSpPr/>
          <p:nvPr userDrawn="1"/>
        </p:nvSpPr>
        <p:spPr>
          <a:xfrm>
            <a:off x="-24653" y="6495713"/>
            <a:ext cx="12241306" cy="365125"/>
          </a:xfrm>
          <a:prstGeom prst="rect">
            <a:avLst/>
          </a:prstGeom>
          <a:solidFill>
            <a:srgbClr val="106F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7DEEDD-D1FC-C372-252A-CD4D3616D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 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B1E7F7-FEAE-CDDF-7FBA-B61E352B6C3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206" y="0"/>
            <a:ext cx="12192000" cy="820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8792F3-6BE2-0327-C499-F0028AC58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18" y="260759"/>
            <a:ext cx="11353800" cy="315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31E18FBB-802D-B52A-21EF-288F905A3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53" y="64772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/>
              <a:t>03/09/2024</a:t>
            </a:r>
            <a:endParaRPr lang="es-MX" dirty="0"/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8CA42074-7B7C-10B8-8770-4842B7561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0153" y="6463778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lang="es-MX" sz="2000" b="1" kern="1200" spc="5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D7A9317-DB9C-4D63-A500-591AF28C73C9}" type="slidenum">
              <a:rPr lang="es-MX" smtClean="0"/>
              <a:pPr/>
              <a:t>‹Nº›</a:t>
            </a:fld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0DC9A9-1DB9-884C-5B33-F0453A961C4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4654" y="13224"/>
            <a:ext cx="822304" cy="80699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6286CDE-5DDF-F191-A229-A4FEDCFA5AC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326220" y="6024331"/>
            <a:ext cx="835780" cy="8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MX" sz="4000" b="1" kern="1200" spc="50" dirty="0">
          <a:ln w="0"/>
          <a:solidFill>
            <a:schemeClr val="bg1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n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lang="es-ES" sz="2800" b="1" kern="1200" spc="50" dirty="0">
          <a:ln w="0"/>
          <a:solidFill>
            <a:schemeClr val="tx1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31.xml"/><Relationship Id="rId1" Type="http://schemas.openxmlformats.org/officeDocument/2006/relationships/video" Target="https://www.youtube.com/embed/QDnFPmEHeeA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2.xml"/><Relationship Id="rId1" Type="http://schemas.openxmlformats.org/officeDocument/2006/relationships/video" Target="https://www.youtube.com/embed/k2L9ulFwLwM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5" name="Rectangle 69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6" name="Rectangle 71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{756f9329-758e-49f2-a3d8-d854f3fb08a7}">
            <a:hlinkClick r:id="" action="ppaction://media"/>
            <a:extLst>
              <a:ext uri="{FF2B5EF4-FFF2-40B4-BE49-F238E27FC236}">
                <a16:creationId xmlns:a16="http://schemas.microsoft.com/office/drawing/2014/main" id="{E188EA66-0070-AFF9-71E7-B280A6410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77DBD8D-4364-8642-E4FA-99B90FF7B77E}"/>
              </a:ext>
            </a:extLst>
          </p:cNvPr>
          <p:cNvSpPr txBox="1"/>
          <p:nvPr/>
        </p:nvSpPr>
        <p:spPr>
          <a:xfrm>
            <a:off x="0" y="0"/>
            <a:ext cx="11874500" cy="523220"/>
          </a:xfrm>
          <a:prstGeom prst="rect">
            <a:avLst/>
          </a:prstGeom>
          <a:solidFill>
            <a:srgbClr val="0529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TIPOS DE PENSAMIENTO ESTRATÉGICO</a:t>
            </a:r>
          </a:p>
        </p:txBody>
      </p:sp>
    </p:spTree>
    <p:extLst>
      <p:ext uri="{BB962C8B-B14F-4D97-AF65-F5344CB8AC3E}">
        <p14:creationId xmlns:p14="http://schemas.microsoft.com/office/powerpoint/2010/main" val="220244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6807296-AF91-1BEC-85FB-6C65536EF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APLICACIÓN DE PENSAMIENTO ESTRATÉGICO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4B2101B-D004-75AD-F102-346559757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+mn-lt"/>
              </a:rPr>
              <a:t>1) Toma de Decisiones Efectivas: </a:t>
            </a:r>
          </a:p>
          <a:p>
            <a:pPr marL="0" indent="0">
              <a:buNone/>
            </a:pPr>
            <a:r>
              <a:rPr lang="en-US" sz="2400" b="0" dirty="0">
                <a:latin typeface="+mn-lt"/>
              </a:rPr>
              <a:t>El pensamiento estratégico te ayuda a, evaluar diferentes opciones, considerar sus consecuencias y elegir el mejor curso de acción.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Minimiza riesgos y maximiza las posibilidades de éxito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2000" b="0" dirty="0">
              <a:latin typeface="+mn-lt"/>
            </a:endParaRPr>
          </a:p>
          <a:p>
            <a:pPr marL="0">
              <a:buFont typeface="Arial" panose="020B0604020202020204" pitchFamily="34" charset="0"/>
              <a:buChar char="•"/>
            </a:pPr>
            <a:endParaRPr lang="en-US" sz="2000" b="0" dirty="0">
              <a:latin typeface="+mn-lt"/>
            </a:endParaRPr>
          </a:p>
          <a:p>
            <a:pPr marL="0">
              <a:buFont typeface="Arial" panose="020B0604020202020204" pitchFamily="34" charset="0"/>
              <a:buChar char="•"/>
            </a:pPr>
            <a:endParaRPr lang="en-US" sz="2000" b="0" dirty="0">
              <a:latin typeface="+mn-lt"/>
            </a:endParaRPr>
          </a:p>
        </p:txBody>
      </p:sp>
      <p:pic>
        <p:nvPicPr>
          <p:cNvPr id="16" name="Marcador de contenido 15" descr="Imagen que contiene persona, edificio, interior, niña&#10;&#10;Descripción generada automáticamente">
            <a:extLst>
              <a:ext uri="{FF2B5EF4-FFF2-40B4-BE49-F238E27FC236}">
                <a16:creationId xmlns:a16="http://schemas.microsoft.com/office/drawing/2014/main" id="{811CF30A-5E12-6309-E4E9-47465E7720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567FA32-2758-8711-F270-384163117A4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50" normalizeH="0" baseline="0" noProof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03/09/2024</a:t>
            </a:r>
            <a:endParaRPr kumimoji="0" lang="es-MX" sz="20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56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ítulo 14">
            <a:extLst>
              <a:ext uri="{FF2B5EF4-FFF2-40B4-BE49-F238E27FC236}">
                <a16:creationId xmlns:a16="http://schemas.microsoft.com/office/drawing/2014/main" id="{8924B44B-C775-549F-1DB2-574026575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APLICACIÓN DE PENSAMIENTO ESTRATÉGICO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C28C8884-0900-66B2-448D-019482F84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2. Adaptación al Cambio:</a:t>
            </a:r>
            <a:r>
              <a:rPr lang="en-US" sz="2400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2400" b="0" dirty="0">
                <a:latin typeface="+mn-lt"/>
              </a:rPr>
              <a:t>En un entorno en constante evolución, el pensamiento estratégico te permite anticipar </a:t>
            </a:r>
            <a:r>
              <a:rPr lang="en-US" sz="2400" b="0" dirty="0" err="1">
                <a:latin typeface="+mn-lt"/>
              </a:rPr>
              <a:t>tendencias</a:t>
            </a:r>
            <a:r>
              <a:rPr lang="en-US" sz="2400" b="0" dirty="0">
                <a:latin typeface="+mn-lt"/>
              </a:rPr>
              <a:t>, </a:t>
            </a:r>
            <a:r>
              <a:rPr lang="en-US" sz="2400" b="0" dirty="0" err="1">
                <a:latin typeface="+mn-lt"/>
              </a:rPr>
              <a:t>identificar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oportunidades</a:t>
            </a:r>
            <a:r>
              <a:rPr lang="en-US" sz="2400" b="0" dirty="0">
                <a:latin typeface="+mn-lt"/>
              </a:rPr>
              <a:t> y </a:t>
            </a:r>
            <a:r>
              <a:rPr lang="en-US" sz="2400" b="0" dirty="0" err="1">
                <a:latin typeface="+mn-lt"/>
              </a:rPr>
              <a:t>amenazas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emergentes</a:t>
            </a:r>
            <a:r>
              <a:rPr lang="en-US" sz="2400" b="0" dirty="0">
                <a:latin typeface="+mn-lt"/>
              </a:rPr>
              <a:t>, y </a:t>
            </a:r>
            <a:r>
              <a:rPr lang="en-US" sz="2400" b="0" dirty="0" err="1">
                <a:latin typeface="+mn-lt"/>
              </a:rPr>
              <a:t>ajustar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tus</a:t>
            </a:r>
            <a:r>
              <a:rPr lang="en-US" sz="2400" b="0" dirty="0">
                <a:latin typeface="+mn-lt"/>
              </a:rPr>
              <a:t> planes </a:t>
            </a:r>
            <a:r>
              <a:rPr lang="en-US" sz="2400" b="0" dirty="0" err="1">
                <a:latin typeface="+mn-lt"/>
              </a:rPr>
              <a:t>en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consecuencia</a:t>
            </a:r>
            <a:r>
              <a:rPr lang="en-US" sz="2400" b="0" dirty="0">
                <a:latin typeface="+mn-lt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Para que las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empresas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y/o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marcas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no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desaparezcan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endParaRPr lang="en-US" sz="2200" dirty="0">
              <a:latin typeface="+mn-lt"/>
            </a:endParaRPr>
          </a:p>
        </p:txBody>
      </p:sp>
      <p:pic>
        <p:nvPicPr>
          <p:cNvPr id="19" name="Marcador de contenido 18">
            <a:extLst>
              <a:ext uri="{FF2B5EF4-FFF2-40B4-BE49-F238E27FC236}">
                <a16:creationId xmlns:a16="http://schemas.microsoft.com/office/drawing/2014/main" id="{B597FE17-AF0B-50D3-101C-3F0E3130B3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6663" r="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5B7A6A-05EA-26AB-CBF2-515679F352D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03/09/2024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089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CE3094-9886-49F4-B774-59E5352B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APLICACIÓN DE PENSAMIENTO ESTRATÉGICO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114E829F-57A7-9B7D-DA34-45EE989C19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3182" y="1211368"/>
            <a:ext cx="4777381" cy="426552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1440E6-3236-F716-3023-D00913F7F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3. </a:t>
            </a:r>
            <a:r>
              <a:rPr lang="en-US" sz="2400" b="1" dirty="0" err="1">
                <a:solidFill>
                  <a:srgbClr val="0070C0"/>
                </a:solidFill>
                <a:latin typeface="+mn-lt"/>
              </a:rPr>
              <a:t>Ventaja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+mn-lt"/>
              </a:rPr>
              <a:t>Competitiva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sz="2400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Ya sea </a:t>
            </a:r>
            <a:r>
              <a:rPr lang="en-US" sz="2400" dirty="0" err="1">
                <a:latin typeface="+mn-lt"/>
              </a:rPr>
              <a:t>en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el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ámbito</a:t>
            </a:r>
            <a:r>
              <a:rPr lang="en-US" sz="2400" dirty="0">
                <a:latin typeface="+mn-lt"/>
              </a:rPr>
              <a:t> personal o </a:t>
            </a:r>
            <a:r>
              <a:rPr lang="en-US" sz="2400" dirty="0" err="1">
                <a:latin typeface="+mn-lt"/>
              </a:rPr>
              <a:t>profesional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el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pensamiento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estratégico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permite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diferenciarte</a:t>
            </a:r>
            <a:r>
              <a:rPr lang="en-US" sz="2400" dirty="0">
                <a:latin typeface="+mn-lt"/>
              </a:rPr>
              <a:t> al </a:t>
            </a:r>
            <a:r>
              <a:rPr lang="en-US" sz="2400" dirty="0" err="1">
                <a:latin typeface="+mn-lt"/>
              </a:rPr>
              <a:t>desarrollar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soluciones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innovadoras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optimizar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recursos</a:t>
            </a:r>
            <a:r>
              <a:rPr lang="en-US" sz="2400" dirty="0">
                <a:latin typeface="+mn-lt"/>
              </a:rPr>
              <a:t> y </a:t>
            </a:r>
            <a:r>
              <a:rPr lang="en-US" sz="2400" dirty="0" err="1">
                <a:latin typeface="+mn-lt"/>
              </a:rPr>
              <a:t>superar</a:t>
            </a:r>
            <a:r>
              <a:rPr lang="en-US" sz="2400" dirty="0">
                <a:latin typeface="+mn-lt"/>
              </a:rPr>
              <a:t> a la </a:t>
            </a:r>
            <a:r>
              <a:rPr lang="en-US" sz="2400" dirty="0" err="1">
                <a:latin typeface="+mn-lt"/>
              </a:rPr>
              <a:t>competencia</a:t>
            </a:r>
            <a:r>
              <a:rPr lang="en-US" sz="2400" dirty="0">
                <a:latin typeface="+mn-lt"/>
              </a:rPr>
              <a:t>.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La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Ventaja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Competitiva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es lo que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nos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hace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dieferentes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a los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demás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  <a:p>
            <a:pPr marL="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5B7A6A-05EA-26AB-CBF2-515679F352D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50" normalizeH="0" baseline="0" noProof="0">
                <a:ln w="0"/>
                <a:solidFill>
                  <a:prstClr val="black">
                    <a:tint val="75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03/09/2024</a:t>
            </a:r>
            <a:endParaRPr kumimoji="0" lang="en-US" sz="1200" b="1" i="0" u="none" strike="noStrike" kern="1200" cap="none" spc="50" normalizeH="0" baseline="0" noProof="0">
              <a:ln w="0"/>
              <a:solidFill>
                <a:prstClr val="black">
                  <a:tint val="75000"/>
                </a:prst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579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CE3094-9886-49F4-B774-59E5352B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APLICACIÓN DE PENSAMIENTO ESTRATÉGICO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9673C8F0-6980-514F-19DE-0A4B385564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3182" y="1041025"/>
            <a:ext cx="4777381" cy="460620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1440E6-3236-F716-3023-D00913F7F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4. </a:t>
            </a:r>
            <a:r>
              <a:rPr lang="en-US" sz="2400" b="1" dirty="0" err="1">
                <a:solidFill>
                  <a:srgbClr val="0070C0"/>
                </a:solidFill>
                <a:latin typeface="+mn-lt"/>
              </a:rPr>
              <a:t>Resolución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 de </a:t>
            </a:r>
            <a:r>
              <a:rPr lang="en-US" sz="2400" b="1" dirty="0" err="1">
                <a:solidFill>
                  <a:srgbClr val="0070C0"/>
                </a:solidFill>
                <a:latin typeface="+mn-lt"/>
              </a:rPr>
              <a:t>Problemas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sz="2400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2400" b="0" dirty="0">
                <a:latin typeface="+mn-lt"/>
              </a:rPr>
              <a:t>El </a:t>
            </a:r>
            <a:r>
              <a:rPr lang="en-US" sz="2400" b="0" dirty="0" err="1">
                <a:latin typeface="+mn-lt"/>
              </a:rPr>
              <a:t>pensamiento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estratégico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te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equipa</a:t>
            </a:r>
            <a:r>
              <a:rPr lang="en-US" sz="2400" b="0" dirty="0">
                <a:latin typeface="+mn-lt"/>
              </a:rPr>
              <a:t> con las </a:t>
            </a:r>
            <a:r>
              <a:rPr lang="en-US" sz="2400" b="0" dirty="0" err="1">
                <a:latin typeface="+mn-lt"/>
              </a:rPr>
              <a:t>herramientas</a:t>
            </a:r>
            <a:r>
              <a:rPr lang="en-US" sz="2400" b="0" dirty="0">
                <a:latin typeface="+mn-lt"/>
              </a:rPr>
              <a:t> para </a:t>
            </a:r>
            <a:r>
              <a:rPr lang="en-US" sz="2400" b="0" dirty="0" err="1">
                <a:latin typeface="+mn-lt"/>
              </a:rPr>
              <a:t>analizar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problemas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complejos</a:t>
            </a:r>
            <a:r>
              <a:rPr lang="en-US" sz="2400" b="0" dirty="0">
                <a:latin typeface="+mn-lt"/>
              </a:rPr>
              <a:t>, </a:t>
            </a:r>
            <a:r>
              <a:rPr lang="en-US" sz="2400" b="0" dirty="0" err="1">
                <a:latin typeface="+mn-lt"/>
              </a:rPr>
              <a:t>identificar</a:t>
            </a:r>
            <a:r>
              <a:rPr lang="en-US" sz="2400" b="0" dirty="0">
                <a:latin typeface="+mn-lt"/>
              </a:rPr>
              <a:t> sus </a:t>
            </a:r>
            <a:r>
              <a:rPr lang="en-US" sz="2400" b="0" dirty="0" err="1">
                <a:latin typeface="+mn-lt"/>
              </a:rPr>
              <a:t>causas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raíz</a:t>
            </a:r>
            <a:r>
              <a:rPr lang="en-US" sz="2400" b="0" dirty="0">
                <a:latin typeface="+mn-lt"/>
              </a:rPr>
              <a:t> y </a:t>
            </a:r>
            <a:r>
              <a:rPr lang="en-US" sz="2400" b="0" dirty="0" err="1">
                <a:latin typeface="+mn-lt"/>
              </a:rPr>
              <a:t>desarrollar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soluciones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creativas</a:t>
            </a:r>
            <a:r>
              <a:rPr lang="en-US" sz="2400" b="0" dirty="0">
                <a:latin typeface="+mn-lt"/>
              </a:rPr>
              <a:t> y </a:t>
            </a:r>
            <a:r>
              <a:rPr lang="en-US" sz="2400" b="0" dirty="0" err="1">
                <a:latin typeface="+mn-lt"/>
              </a:rPr>
              <a:t>efectivas</a:t>
            </a:r>
            <a:r>
              <a:rPr lang="en-US" sz="2400" b="0" dirty="0">
                <a:latin typeface="+mn-lt"/>
              </a:rPr>
              <a:t>.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La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Importancia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del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Ciclo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de la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Invención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Imaginar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Crear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Innovar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y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Emprender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5B7A6A-05EA-26AB-CBF2-515679F352D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50" normalizeH="0" baseline="0" noProof="0">
                <a:ln w="0"/>
                <a:solidFill>
                  <a:prstClr val="black">
                    <a:tint val="75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03/09/2024</a:t>
            </a:r>
            <a:endParaRPr kumimoji="0" lang="en-US" sz="1200" b="1" i="0" u="none" strike="noStrike" kern="1200" cap="none" spc="50" normalizeH="0" baseline="0" noProof="0">
              <a:ln w="0"/>
              <a:solidFill>
                <a:prstClr val="black">
                  <a:tint val="75000"/>
                </a:prst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87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1996A1B-DCC6-60B2-0E45-AEC89A320B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9126" r="6344" b="-2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CE3094-9886-49F4-B774-59E5352B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APLICACIÓN DE PENSAMIENTO ESTRATÉGICO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1440E6-3236-F716-3023-D00913F7F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5. </a:t>
            </a:r>
            <a:r>
              <a:rPr lang="en-US" sz="2400" b="1" dirty="0" err="1">
                <a:solidFill>
                  <a:srgbClr val="0070C0"/>
                </a:solidFill>
                <a:latin typeface="+mn-lt"/>
              </a:rPr>
              <a:t>Alineación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 con Metas:</a:t>
            </a:r>
            <a:r>
              <a:rPr lang="en-US" sz="2400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2400" b="0" dirty="0">
                <a:latin typeface="+mn-lt"/>
              </a:rPr>
              <a:t>El </a:t>
            </a:r>
            <a:r>
              <a:rPr lang="en-US" sz="2400" b="0" dirty="0" err="1">
                <a:latin typeface="+mn-lt"/>
              </a:rPr>
              <a:t>pensamiento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estratégico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te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ayuda</a:t>
            </a:r>
            <a:r>
              <a:rPr lang="en-US" sz="2400" b="0" dirty="0">
                <a:latin typeface="+mn-lt"/>
              </a:rPr>
              <a:t> a </a:t>
            </a:r>
            <a:r>
              <a:rPr lang="en-US" sz="2400" b="0" dirty="0" err="1">
                <a:latin typeface="+mn-lt"/>
              </a:rPr>
              <a:t>definir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metas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claras</a:t>
            </a:r>
            <a:r>
              <a:rPr lang="en-US" sz="2400" b="0" dirty="0">
                <a:latin typeface="+mn-lt"/>
              </a:rPr>
              <a:t> y </a:t>
            </a:r>
            <a:r>
              <a:rPr lang="en-US" sz="2400" b="0" dirty="0" err="1">
                <a:latin typeface="+mn-lt"/>
              </a:rPr>
              <a:t>realistas</a:t>
            </a:r>
            <a:r>
              <a:rPr lang="en-US" sz="2400" b="0" dirty="0">
                <a:latin typeface="+mn-lt"/>
              </a:rPr>
              <a:t>, y a </a:t>
            </a:r>
            <a:r>
              <a:rPr lang="en-US" sz="2400" b="0" dirty="0" err="1">
                <a:latin typeface="+mn-lt"/>
              </a:rPr>
              <a:t>desarrollar</a:t>
            </a:r>
            <a:r>
              <a:rPr lang="en-US" sz="2400" b="0" dirty="0">
                <a:latin typeface="+mn-lt"/>
              </a:rPr>
              <a:t> planes </a:t>
            </a:r>
            <a:r>
              <a:rPr lang="en-US" sz="2400" b="0" dirty="0" err="1">
                <a:latin typeface="+mn-lt"/>
              </a:rPr>
              <a:t>detallados</a:t>
            </a:r>
            <a:r>
              <a:rPr lang="en-US" sz="2400" b="0" dirty="0">
                <a:latin typeface="+mn-lt"/>
              </a:rPr>
              <a:t> para </a:t>
            </a:r>
            <a:r>
              <a:rPr lang="en-US" sz="2400" b="0" dirty="0" err="1">
                <a:latin typeface="+mn-lt"/>
              </a:rPr>
              <a:t>alcanzarlas</a:t>
            </a:r>
            <a:r>
              <a:rPr lang="en-US" sz="2400" b="0" dirty="0">
                <a:latin typeface="+mn-lt"/>
              </a:rPr>
              <a:t>, </a:t>
            </a:r>
            <a:r>
              <a:rPr lang="en-US" sz="2400" b="0" dirty="0" err="1">
                <a:latin typeface="+mn-lt"/>
              </a:rPr>
              <a:t>asegurando</a:t>
            </a:r>
            <a:r>
              <a:rPr lang="en-US" sz="2400" b="0" dirty="0">
                <a:latin typeface="+mn-lt"/>
              </a:rPr>
              <a:t> que </a:t>
            </a:r>
            <a:r>
              <a:rPr lang="en-US" sz="2400" b="0" dirty="0" err="1">
                <a:latin typeface="+mn-lt"/>
              </a:rPr>
              <a:t>tus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esfuerzos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estén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enfocados</a:t>
            </a:r>
            <a:r>
              <a:rPr lang="en-US" sz="2400" b="0" dirty="0">
                <a:latin typeface="+mn-lt"/>
              </a:rPr>
              <a:t> y </a:t>
            </a:r>
            <a:r>
              <a:rPr lang="en-US" sz="2400" b="0" dirty="0" err="1">
                <a:latin typeface="+mn-lt"/>
              </a:rPr>
              <a:t>sean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productivos</a:t>
            </a:r>
            <a:r>
              <a:rPr lang="en-US" sz="2400" b="0" dirty="0">
                <a:latin typeface="+mn-lt"/>
              </a:rPr>
              <a:t>.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La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importancia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de los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Objetivos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Estratégicos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Organizacionales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y sus KPI´s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5B7A6A-05EA-26AB-CBF2-515679F352D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03/09/2024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515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CE3094-9886-49F4-B774-59E5352B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0" y="501651"/>
            <a:ext cx="5500765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APLICACIÓN DE PENSAMIENTO ESTRATÉGICO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B9FBCE2B-F1C7-1575-9BE5-A304C92A43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9143" y="1130172"/>
            <a:ext cx="5221625" cy="4597656"/>
          </a:xfrm>
          <a:prstGeom prst="rect">
            <a:avLst/>
          </a:prstGeom>
        </p:spPr>
      </p:pic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5B7A6A-05EA-26AB-CBF2-515679F352D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50" normalizeH="0" baseline="0" noProof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03/09/2024</a:t>
            </a:r>
            <a:endParaRPr kumimoji="0" lang="en-US" sz="1200" b="1" i="0" u="none" strike="noStrike" kern="1200" cap="none" spc="50" normalizeH="0" baseline="0" noProof="0">
              <a:ln w="0"/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1440E6-3236-F716-3023-D00913F7F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2090" y="2370151"/>
            <a:ext cx="501065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>
                    <a:alpha val="80000"/>
                  </a:srgbClr>
                </a:solidFill>
                <a:latin typeface="+mn-lt"/>
              </a:rPr>
              <a:t>6. </a:t>
            </a:r>
            <a:r>
              <a:rPr lang="en-US" sz="2400" b="1" dirty="0" err="1">
                <a:solidFill>
                  <a:srgbClr val="0070C0">
                    <a:alpha val="80000"/>
                  </a:srgbClr>
                </a:solidFill>
                <a:latin typeface="+mn-lt"/>
              </a:rPr>
              <a:t>Liderazgo</a:t>
            </a:r>
            <a:r>
              <a:rPr lang="en-US" sz="2400" b="1" dirty="0">
                <a:solidFill>
                  <a:srgbClr val="0070C0">
                    <a:alpha val="80000"/>
                  </a:srgb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70C0">
                    <a:alpha val="80000"/>
                  </a:srgbClr>
                </a:solidFill>
                <a:latin typeface="+mn-lt"/>
              </a:rPr>
              <a:t>Estratégico</a:t>
            </a:r>
            <a:r>
              <a:rPr lang="en-US" sz="2400" b="1" dirty="0">
                <a:solidFill>
                  <a:srgbClr val="0070C0">
                    <a:alpha val="80000"/>
                  </a:srgb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0070C0">
                    <a:alpha val="80000"/>
                  </a:srgbClr>
                </a:solidFill>
                <a:latin typeface="+mn-lt"/>
              </a:rPr>
              <a:t>Efectivo</a:t>
            </a:r>
            <a:r>
              <a:rPr lang="en-US" sz="2400" b="1" dirty="0">
                <a:solidFill>
                  <a:srgbClr val="0070C0">
                    <a:alpha val="80000"/>
                  </a:srgbClr>
                </a:solidFill>
                <a:latin typeface="+mn-lt"/>
              </a:rPr>
              <a:t>:</a:t>
            </a:r>
            <a:r>
              <a:rPr lang="en-US" sz="2400" dirty="0">
                <a:solidFill>
                  <a:srgbClr val="0070C0">
                    <a:alpha val="80000"/>
                  </a:srgbClr>
                </a:solidFill>
                <a:latin typeface="+mn-lt"/>
              </a:rPr>
              <a:t> 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Los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líderes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con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pensamiento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estratégico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inspiran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confianza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al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comunicar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una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visión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clara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,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tomar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decisiones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informadas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y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guiar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a sus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equipos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hacia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el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chemeClr val="tx1">
                    <a:alpha val="80000"/>
                  </a:schemeClr>
                </a:solidFill>
                <a:latin typeface="+mn-lt"/>
              </a:rPr>
              <a:t>éxito</a:t>
            </a:r>
            <a:r>
              <a:rPr lang="en-US" sz="2400" b="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.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80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FF0000">
                    <a:alpha val="80000"/>
                  </a:srgbClr>
                </a:solidFill>
                <a:latin typeface="+mn-lt"/>
              </a:rPr>
              <a:t>Liderazgo</a:t>
            </a:r>
            <a:r>
              <a:rPr lang="en-US" sz="2400" dirty="0">
                <a:solidFill>
                  <a:srgbClr val="FF0000">
                    <a:alpha val="80000"/>
                  </a:srgbClr>
                </a:solidFill>
                <a:latin typeface="+mn-lt"/>
              </a:rPr>
              <a:t> de la 5 Ola de Cambio “</a:t>
            </a:r>
            <a:r>
              <a:rPr lang="en-US" sz="2400" dirty="0" err="1">
                <a:solidFill>
                  <a:srgbClr val="FF0000">
                    <a:alpha val="80000"/>
                  </a:srgbClr>
                </a:solidFill>
                <a:latin typeface="+mn-lt"/>
              </a:rPr>
              <a:t>Transformacional</a:t>
            </a:r>
            <a:r>
              <a:rPr lang="en-US" sz="2400" dirty="0">
                <a:solidFill>
                  <a:srgbClr val="FF0000">
                    <a:alpha val="80000"/>
                  </a:srgbClr>
                </a:solidFill>
                <a:latin typeface="+mn-lt"/>
              </a:rPr>
              <a:t> – </a:t>
            </a:r>
            <a:r>
              <a:rPr lang="en-US" sz="2400" dirty="0" err="1">
                <a:solidFill>
                  <a:srgbClr val="FF0000">
                    <a:alpha val="80000"/>
                  </a:srgbClr>
                </a:solidFill>
                <a:latin typeface="+mn-lt"/>
              </a:rPr>
              <a:t>Transaccional</a:t>
            </a:r>
            <a:r>
              <a:rPr lang="en-US" sz="2400" dirty="0">
                <a:solidFill>
                  <a:srgbClr val="FF0000">
                    <a:alpha val="80000"/>
                  </a:srgbClr>
                </a:solidFill>
                <a:latin typeface="+mn-lt"/>
              </a:rPr>
              <a:t>”</a:t>
            </a:r>
          </a:p>
        </p:txBody>
      </p: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522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CE3094-9886-49F4-B774-59E5352B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APLICACIÓN DE PENSAMIENTO ESTRATÉGICO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1440E6-3236-F716-3023-D00913F7F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7. </a:t>
            </a:r>
            <a:r>
              <a:rPr lang="en-US" sz="2400" b="1" dirty="0" err="1">
                <a:solidFill>
                  <a:srgbClr val="0070C0"/>
                </a:solidFill>
                <a:latin typeface="+mn-lt"/>
              </a:rPr>
              <a:t>Crecimiento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 Personal y </a:t>
            </a:r>
            <a:r>
              <a:rPr lang="en-US" sz="2400" b="1" dirty="0" err="1">
                <a:solidFill>
                  <a:srgbClr val="0070C0"/>
                </a:solidFill>
                <a:latin typeface="+mn-lt"/>
              </a:rPr>
              <a:t>Profesional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sz="2400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sz="2400" b="0" dirty="0">
                <a:latin typeface="+mn-lt"/>
              </a:rPr>
              <a:t>El </a:t>
            </a:r>
            <a:r>
              <a:rPr lang="en-US" sz="2400" b="0" dirty="0" err="1">
                <a:latin typeface="+mn-lt"/>
              </a:rPr>
              <a:t>pensamiento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estratégico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fomenta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el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aprendizaje</a:t>
            </a:r>
            <a:r>
              <a:rPr lang="en-US" sz="2400" b="0" dirty="0">
                <a:latin typeface="+mn-lt"/>
              </a:rPr>
              <a:t> continuo, la </a:t>
            </a:r>
            <a:r>
              <a:rPr lang="en-US" sz="2400" b="0" dirty="0" err="1">
                <a:latin typeface="+mn-lt"/>
              </a:rPr>
              <a:t>autoevaluación</a:t>
            </a:r>
            <a:r>
              <a:rPr lang="en-US" sz="2400" b="0" dirty="0">
                <a:latin typeface="+mn-lt"/>
              </a:rPr>
              <a:t> y la </a:t>
            </a:r>
            <a:r>
              <a:rPr lang="en-US" sz="2400" b="0" dirty="0" err="1">
                <a:latin typeface="+mn-lt"/>
              </a:rPr>
              <a:t>mejora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constante</a:t>
            </a:r>
            <a:r>
              <a:rPr lang="en-US" sz="2400" b="0" dirty="0">
                <a:latin typeface="+mn-lt"/>
              </a:rPr>
              <a:t>, lo que </a:t>
            </a:r>
            <a:r>
              <a:rPr lang="en-US" sz="2400" b="0" dirty="0" err="1">
                <a:latin typeface="+mn-lt"/>
              </a:rPr>
              <a:t>impulsa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el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desarrollo</a:t>
            </a:r>
            <a:r>
              <a:rPr lang="en-US" sz="2400" b="0" dirty="0">
                <a:latin typeface="+mn-lt"/>
              </a:rPr>
              <a:t> personal y </a:t>
            </a:r>
            <a:r>
              <a:rPr lang="en-US" sz="2400" b="0" dirty="0" err="1">
                <a:latin typeface="+mn-lt"/>
              </a:rPr>
              <a:t>profesional</a:t>
            </a:r>
            <a:r>
              <a:rPr lang="en-US" sz="2400" b="0" dirty="0">
                <a:latin typeface="+mn-lt"/>
              </a:rPr>
              <a:t>.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“Los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Analfabetos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del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siglo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XXI son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aquellos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que no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saben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aprender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desaprender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y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volver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 a </a:t>
            </a:r>
            <a:r>
              <a:rPr lang="en-US" sz="2400" dirty="0" err="1">
                <a:solidFill>
                  <a:srgbClr val="FF0000"/>
                </a:solidFill>
                <a:latin typeface="+mn-lt"/>
              </a:rPr>
              <a:t>aprender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”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254654C-38E4-28D8-8644-3E56A327D0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1580" r="2" b="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4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5B7A6A-05EA-26AB-CBF2-515679F352D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18352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03/09/2024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8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10E1B"/>
            </a:gs>
            <a:gs pos="53500">
              <a:srgbClr val="122C42"/>
            </a:gs>
            <a:gs pos="75000">
              <a:srgbClr val="70A4C8"/>
            </a:gs>
          </a:gsLst>
          <a:lin ang="480000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22FAD-ED96-9F5F-4461-F0E8AD5D9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Forma, Sitio web, Círculo&#10;&#10;Descripción generada automáticamente">
            <a:extLst>
              <a:ext uri="{FF2B5EF4-FFF2-40B4-BE49-F238E27FC236}">
                <a16:creationId xmlns:a16="http://schemas.microsoft.com/office/drawing/2014/main" id="{1E2EF07C-784F-BCDF-1469-6B975EAE3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3"/>
          <a:stretch/>
        </p:blipFill>
        <p:spPr>
          <a:xfrm>
            <a:off x="3006811" y="946904"/>
            <a:ext cx="5980670" cy="49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54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C5A1572-BD8B-4798-F358-8AC5D638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7/5/2024</a:t>
            </a:r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B273EE6-62A2-4D34-FB32-D30D8809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inGenius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553866-7D3C-9E7B-F2E8-B9786144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AF990-0238-4EB0-9A45-981A8D3E1DCD}" type="slidenum">
              <a:rPr lang="en-US" altLang="es-MX" smtClean="0"/>
              <a:pPr>
                <a:defRPr/>
              </a:pPr>
              <a:t>18</a:t>
            </a:fld>
            <a:endParaRPr lang="en-US" altLang="es-MX" dirty="0"/>
          </a:p>
        </p:txBody>
      </p:sp>
      <p:pic>
        <p:nvPicPr>
          <p:cNvPr id="5" name="Elementos multimedia en línea 4" title="AL SERVICIO SECRETO DE LA ORGANIZACIÓN">
            <a:hlinkClick r:id="" action="ppaction://media"/>
            <a:extLst>
              <a:ext uri="{FF2B5EF4-FFF2-40B4-BE49-F238E27FC236}">
                <a16:creationId xmlns:a16="http://schemas.microsoft.com/office/drawing/2014/main" id="{6992F88C-1C6E-1E09-2508-7C232D9E62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6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7CCBE0-7984-F745-A08B-F4F26A38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6" y="638849"/>
            <a:ext cx="5367337" cy="530103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CUERPO"/>
                <a:ea typeface="+mj-ea"/>
                <a:cs typeface="+mj-cs"/>
              </a:rPr>
              <a:t>Objetivo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CUERPO"/>
                <a:ea typeface="+mj-ea"/>
                <a:cs typeface="+mj-cs"/>
              </a:rPr>
              <a:t> de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CUERPO"/>
                <a:ea typeface="+mj-ea"/>
                <a:cs typeface="+mj-cs"/>
              </a:rPr>
              <a:t>este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CUERPO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CUERPO"/>
                <a:ea typeface="+mj-ea"/>
                <a:cs typeface="+mj-cs"/>
              </a:rPr>
              <a:t>seminario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CUERPO"/>
                <a:ea typeface="+mj-ea"/>
                <a:cs typeface="+mj-cs"/>
              </a:rPr>
              <a:t>: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CUERPO"/>
                <a:ea typeface="+mj-ea"/>
                <a:cs typeface="+mj-cs"/>
              </a:rPr>
            </a:br>
            <a:br>
              <a:rPr lang="en-US" sz="2800" b="1" dirty="0">
                <a:solidFill>
                  <a:schemeClr val="bg1"/>
                </a:solidFill>
                <a:latin typeface="Aptos CUERPO"/>
                <a:ea typeface="+mj-ea"/>
                <a:cs typeface="+mj-cs"/>
              </a:rPr>
            </a:br>
            <a:r>
              <a:rPr lang="es-MX" sz="2800" b="1" dirty="0">
                <a:solidFill>
                  <a:schemeClr val="bg1"/>
                </a:solidFill>
                <a:latin typeface="Aptos CUERPO"/>
                <a:ea typeface="+mj-ea"/>
                <a:cs typeface="+mj-cs"/>
              </a:rPr>
              <a:t>“ </a:t>
            </a:r>
            <a:r>
              <a:rPr lang="es-MX" sz="2800" b="1" dirty="0">
                <a:solidFill>
                  <a:srgbClr val="CCECFF"/>
                </a:solidFill>
                <a:latin typeface="Aptos CUERPO"/>
                <a:ea typeface="+mj-ea"/>
                <a:cs typeface="+mj-cs"/>
              </a:rPr>
              <a:t>Generar alternativas de acción,</a:t>
            </a:r>
            <a:br>
              <a:rPr lang="es-MX" sz="2800" b="1" dirty="0">
                <a:solidFill>
                  <a:schemeClr val="bg1"/>
                </a:solidFill>
                <a:latin typeface="Aptos CUERPO"/>
                <a:ea typeface="+mj-ea"/>
                <a:cs typeface="+mj-cs"/>
              </a:rPr>
            </a:br>
            <a:r>
              <a:rPr lang="es-MX" sz="2800" b="1" dirty="0">
                <a:solidFill>
                  <a:srgbClr val="FFCCFF"/>
                </a:solidFill>
                <a:latin typeface="Aptos CUERPO"/>
                <a:ea typeface="+mj-ea"/>
                <a:cs typeface="+mj-cs"/>
              </a:rPr>
              <a:t>que posibiliten la competitividad y sostenibilidad de la empresa</a:t>
            </a:r>
            <a:r>
              <a:rPr lang="es-MX" sz="2800" b="1" dirty="0">
                <a:solidFill>
                  <a:srgbClr val="FFFFCC"/>
                </a:solidFill>
                <a:latin typeface="Aptos CUERPO"/>
                <a:ea typeface="+mj-ea"/>
                <a:cs typeface="+mj-cs"/>
              </a:rPr>
              <a:t>, a través de planes de corto, mediano y largo plazo,</a:t>
            </a:r>
            <a:r>
              <a:rPr lang="es-MX" sz="2800" b="1" dirty="0">
                <a:solidFill>
                  <a:schemeClr val="bg1"/>
                </a:solidFill>
                <a:latin typeface="Aptos CUERPO"/>
                <a:ea typeface="+mj-ea"/>
                <a:cs typeface="+mj-cs"/>
              </a:rPr>
              <a:t> </a:t>
            </a:r>
            <a:r>
              <a:rPr lang="es-MX" sz="2800" b="1" dirty="0">
                <a:solidFill>
                  <a:srgbClr val="00FF99"/>
                </a:solidFill>
                <a:latin typeface="Aptos CUERPO"/>
                <a:ea typeface="+mj-ea"/>
                <a:cs typeface="+mj-cs"/>
              </a:rPr>
              <a:t>para lograr los objetivos planteados por la Alta Dirección, </a:t>
            </a:r>
            <a:r>
              <a:rPr lang="es-MX" sz="2800" b="1" dirty="0">
                <a:solidFill>
                  <a:srgbClr val="9900FF"/>
                </a:solidFill>
                <a:latin typeface="Aptos CUERPO"/>
                <a:ea typeface="+mj-ea"/>
                <a:cs typeface="+mj-cs"/>
              </a:rPr>
              <a:t>a través del diseño y monitoreo de estrategias </a:t>
            </a:r>
            <a:r>
              <a:rPr lang="es-MX" sz="2800" b="1" dirty="0">
                <a:solidFill>
                  <a:schemeClr val="bg1"/>
                </a:solidFill>
                <a:latin typeface="Aptos CUERPO"/>
                <a:ea typeface="+mj-ea"/>
                <a:cs typeface="+mj-cs"/>
              </a:rPr>
              <a:t>que garanticen la consecución de los objetivos y el eficiente cumplimiento de las estrategias ”</a:t>
            </a:r>
            <a:endParaRPr lang="en-US" sz="2800" b="1" kern="1200" dirty="0">
              <a:solidFill>
                <a:schemeClr val="bg1"/>
              </a:solidFill>
              <a:latin typeface="Aptos CUERPO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c 14" descr="Head with Gears">
            <a:extLst>
              <a:ext uri="{FF2B5EF4-FFF2-40B4-BE49-F238E27FC236}">
                <a16:creationId xmlns:a16="http://schemas.microsoft.com/office/drawing/2014/main" id="{3F2D6841-BF4A-BA3C-E638-F7359818E3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66467" y="1056303"/>
            <a:ext cx="4640737" cy="464073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A1A4EB2-14F3-18BD-ACA4-1B665270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28A2F1F-7B7D-4628-9F18-3C7792BE39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Segoe UI Historic" panose="020B0502040204020203" pitchFamily="34" charset="0"/>
                <a:cs typeface="Segoe UI Historic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605D7B-9B12-5E9A-C032-064F4A1E4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702" y="1346887"/>
            <a:ext cx="2835335" cy="27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1211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0D8DD-2D68-CF12-69F4-2262A2B32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9CBF9-E8D2-5473-F7E9-4223C22A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TIPOS DE PENSAMIENTO ESTRATÉGICO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78570C-A7BD-741F-AA6C-3944373FF7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07F79-A9EF-4AFD-8596-D305AB12D4BC}" type="datetime1">
              <a:rPr kumimoji="0" lang="es-MX" sz="2000" b="1" i="0" u="none" strike="noStrike" kern="1200" cap="none" spc="50" normalizeH="0" baseline="0" noProof="0" smtClean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15/06/2026</a:t>
            </a:fld>
            <a:endParaRPr kumimoji="0" lang="es-MX" sz="20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608DC1A-1198-E9CC-6409-98F46A11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7A9317-DB9C-4D63-A500-591AF28C73C9}" type="slidenum">
              <a:rPr kumimoji="0" lang="es-MX" sz="2000" b="1" i="0" u="none" strike="noStrike" kern="1200" cap="none" spc="50" normalizeH="0" baseline="0" noProof="0" smtClean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MX" sz="20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BFF89CA-B828-780F-8535-56D191D9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389" y="982199"/>
            <a:ext cx="8919221" cy="549297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201B465D-0190-7EFE-7EBE-A9FEF5D46543}"/>
              </a:ext>
            </a:extLst>
          </p:cNvPr>
          <p:cNvSpPr txBox="1">
            <a:spLocks/>
          </p:cNvSpPr>
          <p:nvPr/>
        </p:nvSpPr>
        <p:spPr>
          <a:xfrm>
            <a:off x="838200" y="224873"/>
            <a:ext cx="11353800" cy="315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MX" sz="4400" b="1" kern="1200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s-MX" dirty="0"/>
              <a:t>TIPOS DE PENSAMIENTO ESTRATÉGICO</a:t>
            </a:r>
          </a:p>
        </p:txBody>
      </p:sp>
    </p:spTree>
    <p:extLst>
      <p:ext uri="{BB962C8B-B14F-4D97-AF65-F5344CB8AC3E}">
        <p14:creationId xmlns:p14="http://schemas.microsoft.com/office/powerpoint/2010/main" val="168502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7ED015A-5D8C-6617-501A-7CA197AB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28A2F1F-7B7D-4628-9F18-3C7792BE39A8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B331C723-D1ED-6883-BBFC-0F564752E350}"/>
              </a:ext>
            </a:extLst>
          </p:cNvPr>
          <p:cNvGraphicFramePr>
            <a:graphicFrameLocks noGrp="1"/>
          </p:cNvGraphicFramePr>
          <p:nvPr/>
        </p:nvGraphicFramePr>
        <p:xfrm>
          <a:off x="727619" y="747755"/>
          <a:ext cx="10755037" cy="5183368"/>
        </p:xfrm>
        <a:graphic>
          <a:graphicData uri="http://schemas.openxmlformats.org/drawingml/2006/table">
            <a:tbl>
              <a:tblPr firstRow="1" firstCol="1" bandRow="1"/>
              <a:tblGrid>
                <a:gridCol w="1438016">
                  <a:extLst>
                    <a:ext uri="{9D8B030D-6E8A-4147-A177-3AD203B41FA5}">
                      <a16:colId xmlns:a16="http://schemas.microsoft.com/office/drawing/2014/main" val="1232567405"/>
                    </a:ext>
                  </a:extLst>
                </a:gridCol>
                <a:gridCol w="4675636">
                  <a:extLst>
                    <a:ext uri="{9D8B030D-6E8A-4147-A177-3AD203B41FA5}">
                      <a16:colId xmlns:a16="http://schemas.microsoft.com/office/drawing/2014/main" val="2491907742"/>
                    </a:ext>
                  </a:extLst>
                </a:gridCol>
                <a:gridCol w="4641385">
                  <a:extLst>
                    <a:ext uri="{9D8B030D-6E8A-4147-A177-3AD203B41FA5}">
                      <a16:colId xmlns:a16="http://schemas.microsoft.com/office/drawing/2014/main" val="3479645205"/>
                    </a:ext>
                  </a:extLst>
                </a:gridCol>
              </a:tblGrid>
              <a:tr h="235039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ENFOQUE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5303" marR="55303" marT="76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ACTOR CLAVE Y CONTEXTO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5303" marR="55303" marT="76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ANÁLISIS DE LA ESTRATEGIA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5303" marR="55303" marT="76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78362"/>
                  </a:ext>
                </a:extLst>
              </a:tr>
              <a:tr h="1422212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1️ </a:t>
                      </a:r>
                      <a:r>
                        <a:rPr lang="es-ES" sz="1400" b="1" i="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Político y Social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0" i="0" u="none" strike="noStrike">
                          <a:solidFill>
                            <a:srgbClr val="082A7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 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5303" marR="55303" marT="76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Florence de Nightingale (Inglesa): “Sigue tu Instinto” </a:t>
                      </a:r>
                      <a:endParaRPr lang="es-ES" sz="18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Entre 1850 y 1910, la enfermería era poco respetada y a menudo conducida de una forma descuidada.</a:t>
                      </a:r>
                      <a:endParaRPr lang="es-ES" sz="18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Florence de Nightingale la transformó en una profesión respetable y mucho más efectiva, respaldada por un buen entrenamiento.</a:t>
                      </a:r>
                      <a:endParaRPr lang="es-ES" sz="18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5303" marR="55303" marT="76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Tipo de estrategia (Qué):</a:t>
                      </a: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Liderazgo Transformacional para salvar a los heridos durante la 1ª guerra mundial.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Tácticas (Cómo):</a:t>
                      </a: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Cabildeando (lobbying) con los tomadores de decisiones, para lograr una reforma en el tratamiento de heridos de guerra, determinación y una fuerte base de evidencias.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Resultado:</a:t>
                      </a: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Los cimientos de la moderna enfermería y el estado de bienestar (La Cruz Roja).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5303" marR="55303" marT="76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707237"/>
                  </a:ext>
                </a:extLst>
              </a:tr>
              <a:tr h="1422212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2️ </a:t>
                      </a:r>
                      <a:r>
                        <a:rPr lang="es-ES" sz="1400" b="1" i="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Comercial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5303" marR="55303" marT="76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1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Jeff Bezos (Norteamericano): “Comprando en Línea”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En 1994, Jeff era un exitoso gestor de fondos de cobertura cuando leyó un informe sobre la rápida aceleración del comercio por Internet.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Decidido a no perder la oportunidad, se puso a trabajar en un modelo de negocio (plan estratégico) adecuado a la nueva tecnología.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5303" marR="55303" marT="76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1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Tipo de estrategia (Qué):</a:t>
                      </a: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Dominio del comercio electrónico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Tácticas (Cómo):</a:t>
                      </a: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Ofrecer a los consumidores en línea el rango más amplio de productos al precio más bajo.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Resultado:</a:t>
                      </a: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Un negocio en línea “que ofrece de todo”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5303" marR="55303" marT="76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604054"/>
                  </a:ext>
                </a:extLst>
              </a:tr>
              <a:tr h="1026488">
                <a:tc>
                  <a:txBody>
                    <a:bodyPr/>
                    <a:lstStyle/>
                    <a:p>
                      <a:pPr algn="just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3️ </a:t>
                      </a:r>
                      <a:r>
                        <a:rPr lang="es-ES" sz="1400" b="1" i="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Militar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5303" marR="55303" marT="76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Alejandro “El Grande” (Macedonio): 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“Jugando a los Porcentajes”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just" fontAlgn="t">
                        <a:lnSpc>
                          <a:spcPct val="115000"/>
                        </a:lnSpc>
                      </a:pPr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En octubre del año 1331 A.C. y habiendo asegurado el dominio sobre las Ciudades Estados Griegas, la costa Mediterránea, Siria y Egipto, Alejandro pone su viste en el Imperio Persa.</a:t>
                      </a:r>
                      <a:endParaRPr lang="es-ES" sz="18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5303" marR="55303" marT="76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Tipo de estrategia (Qué):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Pensamiento estratégico.</a:t>
                      </a:r>
                      <a:endParaRPr lang="es-ES" sz="18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Tácticas (Cómo):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Aprovechó cada debilidad de los Persas, para convertirlas en ventajas competitivas para los Macedonios. </a:t>
                      </a:r>
                      <a:endParaRPr lang="es-ES" sz="18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5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Resultado: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 Alejandro erosionó las fuerzas de Darío (Rey de los Persas) extendiendo el dominio Macedonio en Asia.</a:t>
                      </a:r>
                      <a:endParaRPr lang="es-ES" sz="18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5303" marR="55303" marT="768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507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762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5B9A02-A56E-B1C8-7ED4-1F1F81036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PENSAMIENTO ESTRATÉGICO COMERCIAL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Marcador de contenido 5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79AE0ABA-80E4-0375-7C12-67045CAFD1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8521" y="640080"/>
            <a:ext cx="6346165" cy="5550408"/>
          </a:xfrm>
          <a:prstGeom prst="rect">
            <a:avLst/>
          </a:pr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7482F2-2F30-DF2B-0D86-AEB31D5E1A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50" normalizeH="0" baseline="0" noProof="0">
                <a:ln w="0"/>
                <a:solidFill>
                  <a:prstClr val="black">
                    <a:tint val="75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03/09/2024</a:t>
            </a:r>
          </a:p>
        </p:txBody>
      </p:sp>
    </p:spTree>
    <p:extLst>
      <p:ext uri="{BB962C8B-B14F-4D97-AF65-F5344CB8AC3E}">
        <p14:creationId xmlns:p14="http://schemas.microsoft.com/office/powerpoint/2010/main" val="2247602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39820-9C5A-D5D1-26DE-3EA9A47AE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Estrategia / Tácticas y Planes de Acción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EDC7F7-F15D-1DBA-5F8D-67D5C09E4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788" y="897777"/>
            <a:ext cx="6012507" cy="53325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180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Estrategias, Tácticas y Planes de Acción: La Triada del Éxito</a:t>
            </a:r>
          </a:p>
          <a:p>
            <a:r>
              <a:rPr lang="es-MX" sz="1800" dirty="0"/>
              <a:t> Estos tres elementos trabajan en conjunto para llevarte desde una idea inicial hasta su realización concreta.</a:t>
            </a:r>
          </a:p>
          <a:p>
            <a:r>
              <a:rPr lang="es-MX" sz="1800" dirty="0"/>
              <a:t> Cada uno tiene un rol específico y un nivel de detalle diferente</a:t>
            </a:r>
          </a:p>
          <a:p>
            <a:pPr lvl="1"/>
            <a:r>
              <a:rPr lang="es-MX" sz="1400" b="1" dirty="0">
                <a:solidFill>
                  <a:srgbClr val="0070C0"/>
                </a:solidFill>
              </a:rPr>
              <a:t>Estrategia: </a:t>
            </a:r>
            <a:r>
              <a:rPr lang="es-MX" sz="1400" b="1" dirty="0"/>
              <a:t>Es el panorama general, la visión a largo plazo. Define qué quieres lograr y por qué. Se basa en un análisis profundo de la situación actual, tus objetivos finales y los recursos disponibles. </a:t>
            </a:r>
          </a:p>
          <a:p>
            <a:pPr lvl="1"/>
            <a:r>
              <a:rPr lang="es-MX" sz="1400" b="1" dirty="0"/>
              <a:t>La estrategia te da la dirección general, pero no entra en detalles específicos.</a:t>
            </a:r>
          </a:p>
          <a:p>
            <a:pPr marL="457200" lvl="1" indent="0">
              <a:buNone/>
            </a:pPr>
            <a:endParaRPr lang="es-MX" sz="1400" b="1" dirty="0"/>
          </a:p>
          <a:p>
            <a:pPr lvl="1"/>
            <a:r>
              <a:rPr lang="es-MX" sz="1400" b="1" dirty="0">
                <a:solidFill>
                  <a:srgbClr val="0070C0"/>
                </a:solidFill>
              </a:rPr>
              <a:t>Táctica: </a:t>
            </a:r>
            <a:r>
              <a:rPr lang="es-MX" sz="1400" b="1" dirty="0"/>
              <a:t>Son las acciones concretas que implementas para hacer realidad tu estrategia. Responden a la pregunta de cómo vas a alcanzar tus metas. Las tácticas son más flexibles y se adaptan a los cambios del entorno. Son los pasos específicos que das en el camino.</a:t>
            </a:r>
          </a:p>
          <a:p>
            <a:pPr marL="457200" lvl="1" indent="0">
              <a:buNone/>
            </a:pPr>
            <a:endParaRPr lang="es-MX" sz="1400" b="1" dirty="0"/>
          </a:p>
          <a:p>
            <a:pPr lvl="1"/>
            <a:r>
              <a:rPr lang="es-MX" sz="1400" b="1" dirty="0">
                <a:solidFill>
                  <a:srgbClr val="0070C0"/>
                </a:solidFill>
              </a:rPr>
              <a:t>Plan de Acción: </a:t>
            </a:r>
            <a:r>
              <a:rPr lang="es-MX" sz="1400" b="1" dirty="0"/>
              <a:t>Es el documento que detalla cada táctica, asignando responsables, plazos, recursos y métricas de éxito. Es la guía práctica que te permite ejecutar tu estrategia de manera organizada y eficiente.</a:t>
            </a: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8E052032-21BD-AFC7-434A-A640B8FD38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0476" y="1563447"/>
            <a:ext cx="5343525" cy="3731105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C31A61-F675-E042-75C2-425F28EE51F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50" normalizeH="0" baseline="0" noProof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03/09/2024</a:t>
            </a:r>
            <a:endParaRPr kumimoji="0" lang="es-MX" sz="20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171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39820-9C5A-D5D1-26DE-3EA9A47AE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Estrategia / Tácticas y Planes de Acción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EDC7F7-F15D-1DBA-5F8D-67D5C09E4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sz="3000" b="0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ptos CUERPO"/>
              </a:rPr>
              <a:t>Estrategias, Tácticas y Planes de Acción: La Triada del Éxito</a:t>
            </a:r>
          </a:p>
          <a:p>
            <a:pPr marL="0" indent="0">
              <a:buNone/>
            </a:pPr>
            <a:r>
              <a:rPr lang="es-MX" b="0" dirty="0"/>
              <a:t>Relación entre ellos:</a:t>
            </a:r>
          </a:p>
          <a:p>
            <a:r>
              <a:rPr lang="es-MX" b="0" dirty="0"/>
              <a:t> Imagina que quieres construir una casa (</a:t>
            </a:r>
            <a:r>
              <a:rPr lang="es-MX" b="0" dirty="0">
                <a:solidFill>
                  <a:srgbClr val="0070C0"/>
                </a:solidFill>
              </a:rPr>
              <a:t>tu objetivo estratégico</a:t>
            </a:r>
            <a:r>
              <a:rPr lang="es-MX" b="0" dirty="0"/>
              <a:t>). </a:t>
            </a:r>
          </a:p>
          <a:p>
            <a:r>
              <a:rPr lang="es-MX" b="0" dirty="0">
                <a:solidFill>
                  <a:srgbClr val="0070C0"/>
                </a:solidFill>
              </a:rPr>
              <a:t>Tu estrategia </a:t>
            </a:r>
            <a:r>
              <a:rPr lang="es-MX" b="0" dirty="0"/>
              <a:t>podría ser construirla de manera sostenible y energéticamente eficiente. </a:t>
            </a:r>
          </a:p>
          <a:p>
            <a:r>
              <a:rPr lang="es-MX" b="0" dirty="0">
                <a:solidFill>
                  <a:srgbClr val="0070C0"/>
                </a:solidFill>
              </a:rPr>
              <a:t>Las tácticas </a:t>
            </a:r>
            <a:r>
              <a:rPr lang="es-MX" b="0" dirty="0"/>
              <a:t>serían elegir materiales reciclados, instalar paneles solares, etc. </a:t>
            </a:r>
          </a:p>
          <a:p>
            <a:r>
              <a:rPr lang="es-MX" b="0" dirty="0"/>
              <a:t>E</a:t>
            </a:r>
            <a:r>
              <a:rPr lang="es-MX" b="0" dirty="0">
                <a:solidFill>
                  <a:srgbClr val="0070C0"/>
                </a:solidFill>
              </a:rPr>
              <a:t>l plan de acción </a:t>
            </a:r>
            <a:r>
              <a:rPr lang="es-MX" b="0" dirty="0"/>
              <a:t>detallaría cada paso, desde obtener los permisos hasta la instalación final, con fechas y responsables asignados.</a:t>
            </a:r>
          </a:p>
          <a:p>
            <a:r>
              <a:rPr lang="es-MX" b="0" dirty="0"/>
              <a:t>En resumen:</a:t>
            </a:r>
          </a:p>
          <a:p>
            <a:pPr lvl="1"/>
            <a:r>
              <a:rPr lang="es-MX" dirty="0"/>
              <a:t>La estrategia es el "qué" y el "por qué".</a:t>
            </a:r>
          </a:p>
          <a:p>
            <a:pPr lvl="1"/>
            <a:r>
              <a:rPr lang="es-MX" dirty="0"/>
              <a:t>Las tácticas son el "cómo".</a:t>
            </a:r>
          </a:p>
          <a:p>
            <a:pPr lvl="1"/>
            <a:r>
              <a:rPr lang="es-MX" dirty="0"/>
              <a:t>El plan de acción es el "cuándo", "quién" y "con qué".}.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C31A61-F675-E042-75C2-425F28EE51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50" normalizeH="0" baseline="0" noProof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03/09/2024</a:t>
            </a:r>
            <a:endParaRPr kumimoji="0" lang="es-MX" sz="20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307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mentos multimedia en línea 4" title="LAS LEGIONES ROMANAS ENTRE LA ESTRATEGIA Y LA TÁCTICA">
            <a:hlinkClick r:id="" action="ppaction://media"/>
            <a:extLst>
              <a:ext uri="{FF2B5EF4-FFF2-40B4-BE49-F238E27FC236}">
                <a16:creationId xmlns:a16="http://schemas.microsoft.com/office/drawing/2014/main" id="{F32B357F-3B26-0170-D22B-900D907582F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EDABF1-A3D8-402B-B916-FCD0C5002C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50" normalizeH="0" baseline="0" noProof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03/09/2024</a:t>
            </a:r>
            <a:endParaRPr kumimoji="0" lang="es-MX" sz="20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84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439820-9C5A-D5D1-26DE-3EA9A47A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6" y="170179"/>
            <a:ext cx="6016680" cy="10217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s-MX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Estrategia / Tácticas y Planes de Acción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379953B-24DA-5199-2835-EBF89DA01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9486" y="1362063"/>
            <a:ext cx="6559804" cy="5325758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>
              <a:buNone/>
            </a:pPr>
            <a:r>
              <a:rPr lang="es-MX" sz="2200" b="0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Estrategias, Tácticas y Planes de Acción: La Triada del Éxito</a:t>
            </a:r>
          </a:p>
          <a:p>
            <a:pPr marL="0" indent="0">
              <a:buNone/>
            </a:pPr>
            <a:r>
              <a:rPr lang="es-MX" sz="2200" b="0" dirty="0">
                <a:solidFill>
                  <a:srgbClr val="0070C0"/>
                </a:solidFill>
                <a:latin typeface="+mn-lt"/>
              </a:rPr>
              <a:t>Ejemplos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b="0" dirty="0">
                <a:solidFill>
                  <a:srgbClr val="0070C0"/>
                </a:solidFill>
                <a:latin typeface="+mn-lt"/>
              </a:rPr>
              <a:t>Estrategia empresarial: </a:t>
            </a:r>
            <a:r>
              <a:rPr lang="es-MX" sz="2200" b="0" dirty="0">
                <a:latin typeface="+mn-lt"/>
              </a:rPr>
              <a:t>Aumentar la participación en el mercado.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b="0" dirty="0">
                <a:solidFill>
                  <a:srgbClr val="0070C0"/>
                </a:solidFill>
                <a:latin typeface="+mn-lt"/>
              </a:rPr>
              <a:t>Tácticas: </a:t>
            </a:r>
            <a:r>
              <a:rPr lang="es-MX" sz="2200" b="0" dirty="0">
                <a:latin typeface="+mn-lt"/>
              </a:rPr>
              <a:t>Lanzar una nueva campaña de marketing, mejorar la atención al cliente, desarrollar nuevos productos.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b="0" dirty="0">
                <a:solidFill>
                  <a:srgbClr val="0070C0"/>
                </a:solidFill>
                <a:latin typeface="+mn-lt"/>
              </a:rPr>
              <a:t>Plan de acción: </a:t>
            </a:r>
            <a:r>
              <a:rPr lang="es-MX" sz="2200" b="0" dirty="0">
                <a:latin typeface="+mn-lt"/>
              </a:rPr>
              <a:t>Detallar cada campaña, establecer presupuestos, asignar equipos y fechas de lanzamiento.</a:t>
            </a:r>
          </a:p>
          <a:p>
            <a:pPr marL="0" indent="0">
              <a:buNone/>
            </a:pPr>
            <a:endParaRPr lang="es-MX" sz="2200" b="0" dirty="0">
              <a:latin typeface="+mn-lt"/>
            </a:endParaRPr>
          </a:p>
          <a:p>
            <a:pPr marL="0" indent="0">
              <a:buNone/>
            </a:pPr>
            <a:r>
              <a:rPr lang="es-MX" sz="2200" b="0" dirty="0">
                <a:solidFill>
                  <a:srgbClr val="FF0000"/>
                </a:solidFill>
                <a:latin typeface="+mn-lt"/>
              </a:rPr>
              <a:t>Puntos clave para recordar: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b="0" dirty="0">
                <a:latin typeface="+mn-lt"/>
              </a:rPr>
              <a:t>La estrategia debe ser clara y estar alineada con tus valores y objetivos a largo plazo.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b="0" dirty="0">
                <a:latin typeface="+mn-lt"/>
              </a:rPr>
              <a:t>Las tácticas deben ser flexibles y adaptables a los cambios del entorno.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b="0" dirty="0">
                <a:latin typeface="+mn-lt"/>
              </a:rPr>
              <a:t>El plan de acción debe ser detallado, realista y contar con mecanismos de seguimiento y evaluación.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100" dirty="0">
              <a:latin typeface="+mn-lt"/>
            </a:endParaRP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16D5D46B-5B5D-0FDF-6291-4BBE12E8A4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2504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95AAE2-8A28-A706-7BE0-D60E729526B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50" normalizeH="0" baseline="0" noProof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03/09/2024</a:t>
            </a:r>
            <a:endParaRPr kumimoji="0" lang="es-MX" sz="20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431256"/>
      </p:ext>
    </p:extLst>
  </p:cSld>
  <p:clrMapOvr>
    <a:masterClrMapping/>
  </p:clrMapOvr>
</p:sld>
</file>

<file path=ppt/theme/theme1.xml><?xml version="1.0" encoding="utf-8"?>
<a:theme xmlns:a="http://schemas.openxmlformats.org/drawingml/2006/main" name="5_Tema de Office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Tema de Office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9988</TotalTime>
  <Words>1225</Words>
  <Application>Microsoft Office PowerPoint</Application>
  <PresentationFormat>Panorámica</PresentationFormat>
  <Paragraphs>116</Paragraphs>
  <Slides>18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18</vt:i4>
      </vt:variant>
    </vt:vector>
  </HeadingPairs>
  <TitlesOfParts>
    <vt:vector size="34" baseType="lpstr">
      <vt:lpstr>Aptos</vt:lpstr>
      <vt:lpstr>Aptos CUERPO</vt:lpstr>
      <vt:lpstr>Arial</vt:lpstr>
      <vt:lpstr>Arial Rounded MT Bold</vt:lpstr>
      <vt:lpstr>Avenir Next LT Pro</vt:lpstr>
      <vt:lpstr>Calibri</vt:lpstr>
      <vt:lpstr>Calibri Light</vt:lpstr>
      <vt:lpstr>Courier New</vt:lpstr>
      <vt:lpstr>Verdana Pro</vt:lpstr>
      <vt:lpstr>Wingdings</vt:lpstr>
      <vt:lpstr>5_Tema de Office</vt:lpstr>
      <vt:lpstr>2_Tema de Office</vt:lpstr>
      <vt:lpstr>Office Theme</vt:lpstr>
      <vt:lpstr>6_Tema de Office</vt:lpstr>
      <vt:lpstr>9_Tema de Office</vt:lpstr>
      <vt:lpstr>Tema de Office</vt:lpstr>
      <vt:lpstr>Presentación de PowerPoint</vt:lpstr>
      <vt:lpstr>Objetivo de este seminario:  “ Generar alternativas de acción, que posibiliten la competitividad y sostenibilidad de la empresa, a través de planes de corto, mediano y largo plazo, para lograr los objetivos planteados por la Alta Dirección, a través del diseño y monitoreo de estrategias que garanticen la consecución de los objetivos y el eficiente cumplimiento de las estrategias ”</vt:lpstr>
      <vt:lpstr>TIPOS DE PENSAMIENTO ESTRATÉGICO</vt:lpstr>
      <vt:lpstr>Presentación de PowerPoint</vt:lpstr>
      <vt:lpstr>PENSAMIENTO ESTRATÉGICO COMERCIAL</vt:lpstr>
      <vt:lpstr>Estrategia / Tácticas y Planes de Acción</vt:lpstr>
      <vt:lpstr>Estrategia / Tácticas y Planes de Acción</vt:lpstr>
      <vt:lpstr>Presentación de PowerPoint</vt:lpstr>
      <vt:lpstr>Estrategia / Tácticas y Planes de Acción</vt:lpstr>
      <vt:lpstr>APLICACIÓN DE PENSAMIENTO ESTRATÉGICO</vt:lpstr>
      <vt:lpstr>APLICACIÓN DE PENSAMIENTO ESTRATÉGICO</vt:lpstr>
      <vt:lpstr>APLICACIÓN DE PENSAMIENTO ESTRATÉGICO</vt:lpstr>
      <vt:lpstr>APLICACIÓN DE PENSAMIENTO ESTRATÉGICO</vt:lpstr>
      <vt:lpstr>APLICACIÓN DE PENSAMIENTO ESTRATÉGICO</vt:lpstr>
      <vt:lpstr>APLICACIÓN DE PENSAMIENTO ESTRATÉGICO</vt:lpstr>
      <vt:lpstr>APLICACIÓN DE PENSAMIENTO ESTRATÉGICO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ERDOZAIN RIVERA, MBA</dc:creator>
  <cp:lastModifiedBy>Juan Carlos Erdozain, MBA</cp:lastModifiedBy>
  <cp:revision>40</cp:revision>
  <dcterms:created xsi:type="dcterms:W3CDTF">2020-08-13T20:24:26Z</dcterms:created>
  <dcterms:modified xsi:type="dcterms:W3CDTF">2026-06-15T17:56:01Z</dcterms:modified>
</cp:coreProperties>
</file>