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2C3C60-3382-4319-9F68-E90C66AED8AC}" v="21" dt="2025-12-06T02:48:48.0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5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Carlos Erdozain, MBA" userId="995785ae3f388aa7" providerId="LiveId" clId="{3A82E660-33A5-4477-95AA-EA303A761E5A}"/>
    <pc:docChg chg="custSel modSld">
      <pc:chgData name="Juan Carlos Erdozain, MBA" userId="995785ae3f388aa7" providerId="LiveId" clId="{3A82E660-33A5-4477-95AA-EA303A761E5A}" dt="2025-12-06T02:54:10.704" v="29" actId="478"/>
      <pc:docMkLst>
        <pc:docMk/>
      </pc:docMkLst>
      <pc:sldChg chg="addSp delSp modSp mod modTransition">
        <pc:chgData name="Juan Carlos Erdozain, MBA" userId="995785ae3f388aa7" providerId="LiveId" clId="{3A82E660-33A5-4477-95AA-EA303A761E5A}" dt="2025-12-06T02:54:10.704" v="29" actId="478"/>
        <pc:sldMkLst>
          <pc:docMk/>
          <pc:sldMk cId="2543935431" sldId="256"/>
        </pc:sldMkLst>
        <pc:picChg chg="add del mod">
          <ac:chgData name="Juan Carlos Erdozain, MBA" userId="995785ae3f388aa7" providerId="LiveId" clId="{3A82E660-33A5-4477-95AA-EA303A761E5A}" dt="2025-12-06T02:54:10.704" v="29" actId="478"/>
          <ac:picMkLst>
            <pc:docMk/>
            <pc:sldMk cId="2543935431" sldId="256"/>
            <ac:picMk id="4" creationId="{72A655C6-C1F1-CD69-A6CA-57EE56D83D63}"/>
          </ac:picMkLst>
        </pc:picChg>
      </pc:sldChg>
      <pc:sldChg chg="modTransition addAnim delAnim modAnim">
        <pc:chgData name="Juan Carlos Erdozain, MBA" userId="995785ae3f388aa7" providerId="LiveId" clId="{3A82E660-33A5-4477-95AA-EA303A761E5A}" dt="2025-12-06T01:38:40.315" v="16"/>
        <pc:sldMkLst>
          <pc:docMk/>
          <pc:sldMk cId="314425204" sldId="257"/>
        </pc:sldMkLst>
      </pc:sldChg>
      <pc:sldChg chg="modTransition addAnim delAnim modAnim">
        <pc:chgData name="Juan Carlos Erdozain, MBA" userId="995785ae3f388aa7" providerId="LiveId" clId="{3A82E660-33A5-4477-95AA-EA303A761E5A}" dt="2025-12-06T01:39:02.400" v="18"/>
        <pc:sldMkLst>
          <pc:docMk/>
          <pc:sldMk cId="624174868" sldId="258"/>
        </pc:sldMkLst>
      </pc:sldChg>
      <pc:sldChg chg="modTransition addAnim delAnim modAnim">
        <pc:chgData name="Juan Carlos Erdozain, MBA" userId="995785ae3f388aa7" providerId="LiveId" clId="{3A82E660-33A5-4477-95AA-EA303A761E5A}" dt="2025-12-06T01:39:13.507" v="19"/>
        <pc:sldMkLst>
          <pc:docMk/>
          <pc:sldMk cId="2484932385" sldId="259"/>
        </pc:sldMkLst>
      </pc:sldChg>
      <pc:sldChg chg="modTransition">
        <pc:chgData name="Juan Carlos Erdozain, MBA" userId="995785ae3f388aa7" providerId="LiveId" clId="{3A82E660-33A5-4477-95AA-EA303A761E5A}" dt="2025-12-06T01:38:50.057" v="17"/>
        <pc:sldMkLst>
          <pc:docMk/>
          <pc:sldMk cId="3865139069" sldId="260"/>
        </pc:sldMkLst>
      </pc:sldChg>
      <pc:sldChg chg="modTransition addAnim delAnim modAnim">
        <pc:chgData name="Juan Carlos Erdozain, MBA" userId="995785ae3f388aa7" providerId="LiveId" clId="{3A82E660-33A5-4477-95AA-EA303A761E5A}" dt="2025-12-06T01:39:24.184" v="20"/>
        <pc:sldMkLst>
          <pc:docMk/>
          <pc:sldMk cId="1592518656" sldId="261"/>
        </pc:sldMkLst>
      </pc:sldChg>
      <pc:sldChg chg="modTransition addAnim delAnim modAnim">
        <pc:chgData name="Juan Carlos Erdozain, MBA" userId="995785ae3f388aa7" providerId="LiveId" clId="{3A82E660-33A5-4477-95AA-EA303A761E5A}" dt="2025-12-06T01:39:49.058" v="22"/>
        <pc:sldMkLst>
          <pc:docMk/>
          <pc:sldMk cId="3506026967" sldId="262"/>
        </pc:sldMkLst>
      </pc:sldChg>
      <pc:sldChg chg="modTransition addAnim delAnim modAnim">
        <pc:chgData name="Juan Carlos Erdozain, MBA" userId="995785ae3f388aa7" providerId="LiveId" clId="{3A82E660-33A5-4477-95AA-EA303A761E5A}" dt="2025-12-06T01:40:00.450" v="23"/>
        <pc:sldMkLst>
          <pc:docMk/>
          <pc:sldMk cId="2339229367" sldId="263"/>
        </pc:sldMkLst>
      </pc:sldChg>
      <pc:sldChg chg="modTransition modAnim">
        <pc:chgData name="Juan Carlos Erdozain, MBA" userId="995785ae3f388aa7" providerId="LiveId" clId="{3A82E660-33A5-4477-95AA-EA303A761E5A}" dt="2025-12-06T01:40:08.949" v="24"/>
        <pc:sldMkLst>
          <pc:docMk/>
          <pc:sldMk cId="3199408339" sldId="264"/>
        </pc:sldMkLst>
      </pc:sldChg>
      <pc:sldChg chg="modTransition addAnim delAnim modAnim">
        <pc:chgData name="Juan Carlos Erdozain, MBA" userId="995785ae3f388aa7" providerId="LiveId" clId="{3A82E660-33A5-4477-95AA-EA303A761E5A}" dt="2025-12-06T01:40:18.143" v="25"/>
        <pc:sldMkLst>
          <pc:docMk/>
          <pc:sldMk cId="2456532027" sldId="265"/>
        </pc:sldMkLst>
      </pc:sldChg>
      <pc:sldChg chg="modTransition">
        <pc:chgData name="Juan Carlos Erdozain, MBA" userId="995785ae3f388aa7" providerId="LiveId" clId="{3A82E660-33A5-4477-95AA-EA303A761E5A}" dt="2025-12-06T01:40:31.107" v="26"/>
        <pc:sldMkLst>
          <pc:docMk/>
          <pc:sldMk cId="1563414777" sldId="266"/>
        </pc:sldMkLst>
      </pc:sldChg>
    </pc:docChg>
  </pc:docChgLst>
</pc:chgInfo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D0AB0D-1AA0-49E2-9C8B-083232496F48}" type="doc">
      <dgm:prSet loTypeId="urn:microsoft.com/office/officeart/2005/8/layout/vProcess5" loCatId="process" qsTypeId="urn:microsoft.com/office/officeart/2005/8/quickstyle/simple4" qsCatId="simple" csTypeId="urn:microsoft.com/office/officeart/2005/8/colors/accent1_5" csCatId="accent1"/>
      <dgm:spPr/>
      <dgm:t>
        <a:bodyPr/>
        <a:lstStyle/>
        <a:p>
          <a:endParaRPr lang="en-US"/>
        </a:p>
      </dgm:t>
    </dgm:pt>
    <dgm:pt modelId="{3B517DB7-630D-4E47-91E9-0D6B6CCE5C3A}">
      <dgm:prSet custT="1"/>
      <dgm:spPr/>
      <dgm:t>
        <a:bodyPr/>
        <a:lstStyle/>
        <a:p>
          <a:r>
            <a:rPr lang="es-US" sz="1800" b="1" dirty="0">
              <a:latin typeface="Abadi" panose="020B0604020104020204" pitchFamily="34" charset="0"/>
            </a:rPr>
            <a:t>De la Intuición a la Precisión (Reducción de Incertidumbre)</a:t>
          </a:r>
          <a:endParaRPr lang="en-US" sz="1800" b="1" dirty="0">
            <a:latin typeface="Abadi" panose="020B0604020104020204" pitchFamily="34" charset="0"/>
          </a:endParaRPr>
        </a:p>
      </dgm:t>
    </dgm:pt>
    <dgm:pt modelId="{E771E95C-9B75-48AB-8170-02C33CEF4F88}" type="parTrans" cxnId="{012F12B6-126B-4607-BCBD-E38B779D805B}">
      <dgm:prSet/>
      <dgm:spPr/>
      <dgm:t>
        <a:bodyPr/>
        <a:lstStyle/>
        <a:p>
          <a:endParaRPr lang="en-US"/>
        </a:p>
      </dgm:t>
    </dgm:pt>
    <dgm:pt modelId="{B5A3963F-3BE4-42AF-8EBF-60A7129B0B3B}" type="sibTrans" cxnId="{012F12B6-126B-4607-BCBD-E38B779D805B}">
      <dgm:prSet/>
      <dgm:spPr/>
      <dgm:t>
        <a:bodyPr/>
        <a:lstStyle/>
        <a:p>
          <a:endParaRPr lang="en-US"/>
        </a:p>
      </dgm:t>
    </dgm:pt>
    <dgm:pt modelId="{5E52563B-FD05-4AD3-A82A-E62DFEC9B131}">
      <dgm:prSet custT="1"/>
      <dgm:spPr/>
      <dgm:t>
        <a:bodyPr/>
        <a:lstStyle/>
        <a:p>
          <a:r>
            <a:rPr lang="es-US" sz="1800" b="1" dirty="0">
              <a:latin typeface="Abadi" panose="020B0604020104020204" pitchFamily="34" charset="0"/>
            </a:rPr>
            <a:t>​La competitividad depende de tomar decisiones correctas en el momento justo.</a:t>
          </a:r>
          <a:endParaRPr lang="en-US" sz="1800" b="1" dirty="0">
            <a:latin typeface="Abadi" panose="020B0604020104020204" pitchFamily="34" charset="0"/>
          </a:endParaRPr>
        </a:p>
      </dgm:t>
    </dgm:pt>
    <dgm:pt modelId="{38316EC4-9CE3-4F15-8B79-494748D094B1}" type="parTrans" cxnId="{A0DAD450-E74F-42C1-ACBC-F91450D216B2}">
      <dgm:prSet/>
      <dgm:spPr/>
      <dgm:t>
        <a:bodyPr/>
        <a:lstStyle/>
        <a:p>
          <a:endParaRPr lang="en-US"/>
        </a:p>
      </dgm:t>
    </dgm:pt>
    <dgm:pt modelId="{C51C9E96-1ACF-4F48-A4C7-3B70A17BF6F3}" type="sibTrans" cxnId="{A0DAD450-E74F-42C1-ACBC-F91450D216B2}">
      <dgm:prSet/>
      <dgm:spPr/>
      <dgm:t>
        <a:bodyPr/>
        <a:lstStyle/>
        <a:p>
          <a:endParaRPr lang="en-US"/>
        </a:p>
      </dgm:t>
    </dgm:pt>
    <dgm:pt modelId="{294361E1-1A2D-452E-88B2-D1D26FB40BB8}">
      <dgm:prSet custT="1"/>
      <dgm:spPr/>
      <dgm:t>
        <a:bodyPr/>
        <a:lstStyle/>
        <a:p>
          <a:r>
            <a:rPr lang="es-US" sz="1800" b="1" dirty="0">
              <a:latin typeface="Abadi" panose="020B0604020104020204" pitchFamily="34" charset="0"/>
            </a:rPr>
            <a:t>​Sin BI: Las decisiones se basan en la intuición, la experiencia pasada (que puede estar obsoleta) o "corazonadas". El riesgo de error es alto.</a:t>
          </a:r>
          <a:endParaRPr lang="en-US" sz="1800" b="1" dirty="0">
            <a:latin typeface="Abadi" panose="020B0604020104020204" pitchFamily="34" charset="0"/>
          </a:endParaRPr>
        </a:p>
      </dgm:t>
    </dgm:pt>
    <dgm:pt modelId="{4EB58EC1-07B9-412B-8349-0B89B9380B1E}" type="parTrans" cxnId="{7134278F-0541-401E-A568-116F36A87E8F}">
      <dgm:prSet/>
      <dgm:spPr/>
      <dgm:t>
        <a:bodyPr/>
        <a:lstStyle/>
        <a:p>
          <a:endParaRPr lang="en-US"/>
        </a:p>
      </dgm:t>
    </dgm:pt>
    <dgm:pt modelId="{9AA5E256-BB59-4E80-B94D-9592D606C88E}" type="sibTrans" cxnId="{7134278F-0541-401E-A568-116F36A87E8F}">
      <dgm:prSet/>
      <dgm:spPr/>
      <dgm:t>
        <a:bodyPr/>
        <a:lstStyle/>
        <a:p>
          <a:endParaRPr lang="en-US"/>
        </a:p>
      </dgm:t>
    </dgm:pt>
    <dgm:pt modelId="{AD11D8F2-530D-42A1-A54E-6ABEAF01CE6F}">
      <dgm:prSet custT="1"/>
      <dgm:spPr/>
      <dgm:t>
        <a:bodyPr/>
        <a:lstStyle/>
        <a:p>
          <a:r>
            <a:rPr lang="es-US" sz="1800" b="1" dirty="0">
              <a:latin typeface="Abadi" panose="020B0604020104020204" pitchFamily="34" charset="0"/>
            </a:rPr>
            <a:t>​Con BI: Se correlaciona con una disminución drástica del riesgo. Al tener tableros de control y métricas en tiempo real, la empresa deja de "adivinar" y comienza a ejecutar con precisión quirúrgica.</a:t>
          </a:r>
          <a:endParaRPr lang="en-US" sz="1800" b="1" dirty="0">
            <a:latin typeface="Abadi" panose="020B0604020104020204" pitchFamily="34" charset="0"/>
          </a:endParaRPr>
        </a:p>
      </dgm:t>
    </dgm:pt>
    <dgm:pt modelId="{FEE9F17A-2F8E-46FA-8A34-8A928451EAB7}" type="parTrans" cxnId="{69B97AA4-3A57-4527-ABC7-B356B7AB9951}">
      <dgm:prSet/>
      <dgm:spPr/>
      <dgm:t>
        <a:bodyPr/>
        <a:lstStyle/>
        <a:p>
          <a:endParaRPr lang="en-US"/>
        </a:p>
      </dgm:t>
    </dgm:pt>
    <dgm:pt modelId="{393E52C5-590E-409D-BE45-3296D1E2A499}" type="sibTrans" cxnId="{69B97AA4-3A57-4527-ABC7-B356B7AB9951}">
      <dgm:prSet/>
      <dgm:spPr/>
      <dgm:t>
        <a:bodyPr/>
        <a:lstStyle/>
        <a:p>
          <a:endParaRPr lang="en-US"/>
        </a:p>
      </dgm:t>
    </dgm:pt>
    <dgm:pt modelId="{BBF15A7F-3E40-A446-9B32-684006A4F2D6}" type="pres">
      <dgm:prSet presAssocID="{E6D0AB0D-1AA0-49E2-9C8B-083232496F48}" presName="outerComposite" presStyleCnt="0">
        <dgm:presLayoutVars>
          <dgm:chMax val="5"/>
          <dgm:dir/>
          <dgm:resizeHandles val="exact"/>
        </dgm:presLayoutVars>
      </dgm:prSet>
      <dgm:spPr/>
    </dgm:pt>
    <dgm:pt modelId="{4256B4E6-6BF4-C14D-8A36-9623F5CF73C1}" type="pres">
      <dgm:prSet presAssocID="{E6D0AB0D-1AA0-49E2-9C8B-083232496F48}" presName="dummyMaxCanvas" presStyleCnt="0">
        <dgm:presLayoutVars/>
      </dgm:prSet>
      <dgm:spPr/>
    </dgm:pt>
    <dgm:pt modelId="{61898B12-D636-A14B-BE99-D8F892398207}" type="pres">
      <dgm:prSet presAssocID="{E6D0AB0D-1AA0-49E2-9C8B-083232496F48}" presName="FourNodes_1" presStyleLbl="node1" presStyleIdx="0" presStyleCnt="4">
        <dgm:presLayoutVars>
          <dgm:bulletEnabled val="1"/>
        </dgm:presLayoutVars>
      </dgm:prSet>
      <dgm:spPr/>
    </dgm:pt>
    <dgm:pt modelId="{ED22C0B5-FDCB-E54D-8E17-23327AFD5045}" type="pres">
      <dgm:prSet presAssocID="{E6D0AB0D-1AA0-49E2-9C8B-083232496F48}" presName="FourNodes_2" presStyleLbl="node1" presStyleIdx="1" presStyleCnt="4">
        <dgm:presLayoutVars>
          <dgm:bulletEnabled val="1"/>
        </dgm:presLayoutVars>
      </dgm:prSet>
      <dgm:spPr/>
    </dgm:pt>
    <dgm:pt modelId="{5D87D82E-AD01-0E43-97D4-93BB3013CF27}" type="pres">
      <dgm:prSet presAssocID="{E6D0AB0D-1AA0-49E2-9C8B-083232496F48}" presName="FourNodes_3" presStyleLbl="node1" presStyleIdx="2" presStyleCnt="4">
        <dgm:presLayoutVars>
          <dgm:bulletEnabled val="1"/>
        </dgm:presLayoutVars>
      </dgm:prSet>
      <dgm:spPr/>
    </dgm:pt>
    <dgm:pt modelId="{3DF4779D-2D33-EF4E-968C-3CE460A49024}" type="pres">
      <dgm:prSet presAssocID="{E6D0AB0D-1AA0-49E2-9C8B-083232496F48}" presName="FourNodes_4" presStyleLbl="node1" presStyleIdx="3" presStyleCnt="4">
        <dgm:presLayoutVars>
          <dgm:bulletEnabled val="1"/>
        </dgm:presLayoutVars>
      </dgm:prSet>
      <dgm:spPr/>
    </dgm:pt>
    <dgm:pt modelId="{E7E57A2D-9960-1B46-A762-E2220004339A}" type="pres">
      <dgm:prSet presAssocID="{E6D0AB0D-1AA0-49E2-9C8B-083232496F48}" presName="FourConn_1-2" presStyleLbl="fgAccFollowNode1" presStyleIdx="0" presStyleCnt="3">
        <dgm:presLayoutVars>
          <dgm:bulletEnabled val="1"/>
        </dgm:presLayoutVars>
      </dgm:prSet>
      <dgm:spPr/>
    </dgm:pt>
    <dgm:pt modelId="{765F1539-1456-4F40-8B7B-73FE1C065CFF}" type="pres">
      <dgm:prSet presAssocID="{E6D0AB0D-1AA0-49E2-9C8B-083232496F48}" presName="FourConn_2-3" presStyleLbl="fgAccFollowNode1" presStyleIdx="1" presStyleCnt="3">
        <dgm:presLayoutVars>
          <dgm:bulletEnabled val="1"/>
        </dgm:presLayoutVars>
      </dgm:prSet>
      <dgm:spPr/>
    </dgm:pt>
    <dgm:pt modelId="{DD2FA784-9325-9E44-B60C-40C300BD9D23}" type="pres">
      <dgm:prSet presAssocID="{E6D0AB0D-1AA0-49E2-9C8B-083232496F48}" presName="FourConn_3-4" presStyleLbl="fgAccFollowNode1" presStyleIdx="2" presStyleCnt="3">
        <dgm:presLayoutVars>
          <dgm:bulletEnabled val="1"/>
        </dgm:presLayoutVars>
      </dgm:prSet>
      <dgm:spPr/>
    </dgm:pt>
    <dgm:pt modelId="{4C687388-BD4C-2744-8AE0-2983013EACF1}" type="pres">
      <dgm:prSet presAssocID="{E6D0AB0D-1AA0-49E2-9C8B-083232496F48}" presName="FourNodes_1_text" presStyleLbl="node1" presStyleIdx="3" presStyleCnt="4">
        <dgm:presLayoutVars>
          <dgm:bulletEnabled val="1"/>
        </dgm:presLayoutVars>
      </dgm:prSet>
      <dgm:spPr/>
    </dgm:pt>
    <dgm:pt modelId="{875DB67E-0FEA-F44D-9744-02CF64DA67CB}" type="pres">
      <dgm:prSet presAssocID="{E6D0AB0D-1AA0-49E2-9C8B-083232496F48}" presName="FourNodes_2_text" presStyleLbl="node1" presStyleIdx="3" presStyleCnt="4">
        <dgm:presLayoutVars>
          <dgm:bulletEnabled val="1"/>
        </dgm:presLayoutVars>
      </dgm:prSet>
      <dgm:spPr/>
    </dgm:pt>
    <dgm:pt modelId="{BE737174-A20D-064E-8E58-CB44FDFCE831}" type="pres">
      <dgm:prSet presAssocID="{E6D0AB0D-1AA0-49E2-9C8B-083232496F48}" presName="FourNodes_3_text" presStyleLbl="node1" presStyleIdx="3" presStyleCnt="4">
        <dgm:presLayoutVars>
          <dgm:bulletEnabled val="1"/>
        </dgm:presLayoutVars>
      </dgm:prSet>
      <dgm:spPr/>
    </dgm:pt>
    <dgm:pt modelId="{019FC488-4EE7-8240-9E01-04872571109F}" type="pres">
      <dgm:prSet presAssocID="{E6D0AB0D-1AA0-49E2-9C8B-083232496F4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4271C24-16AC-0048-8FFF-6AA7514B8571}" type="presOf" srcId="{C51C9E96-1ACF-4F48-A4C7-3B70A17BF6F3}" destId="{765F1539-1456-4F40-8B7B-73FE1C065CFF}" srcOrd="0" destOrd="0" presId="urn:microsoft.com/office/officeart/2005/8/layout/vProcess5"/>
    <dgm:cxn modelId="{60A85C24-D45B-F744-B219-4A0A00A1350D}" type="presOf" srcId="{5E52563B-FD05-4AD3-A82A-E62DFEC9B131}" destId="{875DB67E-0FEA-F44D-9744-02CF64DA67CB}" srcOrd="1" destOrd="0" presId="urn:microsoft.com/office/officeart/2005/8/layout/vProcess5"/>
    <dgm:cxn modelId="{4ED1CB2D-3849-9541-8DE2-667B0975EA76}" type="presOf" srcId="{9AA5E256-BB59-4E80-B94D-9592D606C88E}" destId="{DD2FA784-9325-9E44-B60C-40C300BD9D23}" srcOrd="0" destOrd="0" presId="urn:microsoft.com/office/officeart/2005/8/layout/vProcess5"/>
    <dgm:cxn modelId="{B0161360-1562-EF4C-86EC-B84BB4498A85}" type="presOf" srcId="{294361E1-1A2D-452E-88B2-D1D26FB40BB8}" destId="{5D87D82E-AD01-0E43-97D4-93BB3013CF27}" srcOrd="0" destOrd="0" presId="urn:microsoft.com/office/officeart/2005/8/layout/vProcess5"/>
    <dgm:cxn modelId="{23350141-70B6-A549-AB14-13D37C86ED30}" type="presOf" srcId="{AD11D8F2-530D-42A1-A54E-6ABEAF01CE6F}" destId="{019FC488-4EE7-8240-9E01-04872571109F}" srcOrd="1" destOrd="0" presId="urn:microsoft.com/office/officeart/2005/8/layout/vProcess5"/>
    <dgm:cxn modelId="{A2F89349-2280-9840-9B37-88725265E459}" type="presOf" srcId="{E6D0AB0D-1AA0-49E2-9C8B-083232496F48}" destId="{BBF15A7F-3E40-A446-9B32-684006A4F2D6}" srcOrd="0" destOrd="0" presId="urn:microsoft.com/office/officeart/2005/8/layout/vProcess5"/>
    <dgm:cxn modelId="{A0DAD450-E74F-42C1-ACBC-F91450D216B2}" srcId="{E6D0AB0D-1AA0-49E2-9C8B-083232496F48}" destId="{5E52563B-FD05-4AD3-A82A-E62DFEC9B131}" srcOrd="1" destOrd="0" parTransId="{38316EC4-9CE3-4F15-8B79-494748D094B1}" sibTransId="{C51C9E96-1ACF-4F48-A4C7-3B70A17BF6F3}"/>
    <dgm:cxn modelId="{BEFC5188-B63C-2D47-97C6-12717370761C}" type="presOf" srcId="{B5A3963F-3BE4-42AF-8EBF-60A7129B0B3B}" destId="{E7E57A2D-9960-1B46-A762-E2220004339A}" srcOrd="0" destOrd="0" presId="urn:microsoft.com/office/officeart/2005/8/layout/vProcess5"/>
    <dgm:cxn modelId="{7134278F-0541-401E-A568-116F36A87E8F}" srcId="{E6D0AB0D-1AA0-49E2-9C8B-083232496F48}" destId="{294361E1-1A2D-452E-88B2-D1D26FB40BB8}" srcOrd="2" destOrd="0" parTransId="{4EB58EC1-07B9-412B-8349-0B89B9380B1E}" sibTransId="{9AA5E256-BB59-4E80-B94D-9592D606C88E}"/>
    <dgm:cxn modelId="{69B97AA4-3A57-4527-ABC7-B356B7AB9951}" srcId="{E6D0AB0D-1AA0-49E2-9C8B-083232496F48}" destId="{AD11D8F2-530D-42A1-A54E-6ABEAF01CE6F}" srcOrd="3" destOrd="0" parTransId="{FEE9F17A-2F8E-46FA-8A34-8A928451EAB7}" sibTransId="{393E52C5-590E-409D-BE45-3296D1E2A499}"/>
    <dgm:cxn modelId="{012F12B6-126B-4607-BCBD-E38B779D805B}" srcId="{E6D0AB0D-1AA0-49E2-9C8B-083232496F48}" destId="{3B517DB7-630D-4E47-91E9-0D6B6CCE5C3A}" srcOrd="0" destOrd="0" parTransId="{E771E95C-9B75-48AB-8170-02C33CEF4F88}" sibTransId="{B5A3963F-3BE4-42AF-8EBF-60A7129B0B3B}"/>
    <dgm:cxn modelId="{5BC2BDCC-121B-734E-BB95-F96EAB28C3DA}" type="presOf" srcId="{5E52563B-FD05-4AD3-A82A-E62DFEC9B131}" destId="{ED22C0B5-FDCB-E54D-8E17-23327AFD5045}" srcOrd="0" destOrd="0" presId="urn:microsoft.com/office/officeart/2005/8/layout/vProcess5"/>
    <dgm:cxn modelId="{7EE98FCF-BD51-6047-8EFB-14F87AFFC5F2}" type="presOf" srcId="{3B517DB7-630D-4E47-91E9-0D6B6CCE5C3A}" destId="{4C687388-BD4C-2744-8AE0-2983013EACF1}" srcOrd="1" destOrd="0" presId="urn:microsoft.com/office/officeart/2005/8/layout/vProcess5"/>
    <dgm:cxn modelId="{2E8C66E3-339E-B04D-BB68-F25F0735F814}" type="presOf" srcId="{3B517DB7-630D-4E47-91E9-0D6B6CCE5C3A}" destId="{61898B12-D636-A14B-BE99-D8F892398207}" srcOrd="0" destOrd="0" presId="urn:microsoft.com/office/officeart/2005/8/layout/vProcess5"/>
    <dgm:cxn modelId="{F68CBDEE-E408-1848-9DBC-4204AFB1DDF4}" type="presOf" srcId="{AD11D8F2-530D-42A1-A54E-6ABEAF01CE6F}" destId="{3DF4779D-2D33-EF4E-968C-3CE460A49024}" srcOrd="0" destOrd="0" presId="urn:microsoft.com/office/officeart/2005/8/layout/vProcess5"/>
    <dgm:cxn modelId="{319042F8-E702-5C49-9773-F6912DC22FEF}" type="presOf" srcId="{294361E1-1A2D-452E-88B2-D1D26FB40BB8}" destId="{BE737174-A20D-064E-8E58-CB44FDFCE831}" srcOrd="1" destOrd="0" presId="urn:microsoft.com/office/officeart/2005/8/layout/vProcess5"/>
    <dgm:cxn modelId="{B346660B-8514-4341-BD1A-6AFA2EE75ABE}" type="presParOf" srcId="{BBF15A7F-3E40-A446-9B32-684006A4F2D6}" destId="{4256B4E6-6BF4-C14D-8A36-9623F5CF73C1}" srcOrd="0" destOrd="0" presId="urn:microsoft.com/office/officeart/2005/8/layout/vProcess5"/>
    <dgm:cxn modelId="{9F97819B-6AC7-934F-BBEE-2292EC07384D}" type="presParOf" srcId="{BBF15A7F-3E40-A446-9B32-684006A4F2D6}" destId="{61898B12-D636-A14B-BE99-D8F892398207}" srcOrd="1" destOrd="0" presId="urn:microsoft.com/office/officeart/2005/8/layout/vProcess5"/>
    <dgm:cxn modelId="{ED74AA37-017F-CC46-8E53-F06A77AA8270}" type="presParOf" srcId="{BBF15A7F-3E40-A446-9B32-684006A4F2D6}" destId="{ED22C0B5-FDCB-E54D-8E17-23327AFD5045}" srcOrd="2" destOrd="0" presId="urn:microsoft.com/office/officeart/2005/8/layout/vProcess5"/>
    <dgm:cxn modelId="{8E3D6DC3-848B-F141-BE19-9994182229AF}" type="presParOf" srcId="{BBF15A7F-3E40-A446-9B32-684006A4F2D6}" destId="{5D87D82E-AD01-0E43-97D4-93BB3013CF27}" srcOrd="3" destOrd="0" presId="urn:microsoft.com/office/officeart/2005/8/layout/vProcess5"/>
    <dgm:cxn modelId="{8ACA6F40-95BD-9645-A4DD-C10A3A1D5BD0}" type="presParOf" srcId="{BBF15A7F-3E40-A446-9B32-684006A4F2D6}" destId="{3DF4779D-2D33-EF4E-968C-3CE460A49024}" srcOrd="4" destOrd="0" presId="urn:microsoft.com/office/officeart/2005/8/layout/vProcess5"/>
    <dgm:cxn modelId="{9A6E2231-A5F1-CF40-8662-BDBC1B54FE3D}" type="presParOf" srcId="{BBF15A7F-3E40-A446-9B32-684006A4F2D6}" destId="{E7E57A2D-9960-1B46-A762-E2220004339A}" srcOrd="5" destOrd="0" presId="urn:microsoft.com/office/officeart/2005/8/layout/vProcess5"/>
    <dgm:cxn modelId="{C12E2D50-414E-9B4A-A062-D96EAD98DCB1}" type="presParOf" srcId="{BBF15A7F-3E40-A446-9B32-684006A4F2D6}" destId="{765F1539-1456-4F40-8B7B-73FE1C065CFF}" srcOrd="6" destOrd="0" presId="urn:microsoft.com/office/officeart/2005/8/layout/vProcess5"/>
    <dgm:cxn modelId="{6B8C389A-B7BF-014E-B9DF-CAD66BE0E270}" type="presParOf" srcId="{BBF15A7F-3E40-A446-9B32-684006A4F2D6}" destId="{DD2FA784-9325-9E44-B60C-40C300BD9D23}" srcOrd="7" destOrd="0" presId="urn:microsoft.com/office/officeart/2005/8/layout/vProcess5"/>
    <dgm:cxn modelId="{23CE0BEF-FD60-4B44-B20A-45EA097EA35A}" type="presParOf" srcId="{BBF15A7F-3E40-A446-9B32-684006A4F2D6}" destId="{4C687388-BD4C-2744-8AE0-2983013EACF1}" srcOrd="8" destOrd="0" presId="urn:microsoft.com/office/officeart/2005/8/layout/vProcess5"/>
    <dgm:cxn modelId="{C2E18EE4-5E97-EA4C-A715-7A06B7C98CCC}" type="presParOf" srcId="{BBF15A7F-3E40-A446-9B32-684006A4F2D6}" destId="{875DB67E-0FEA-F44D-9744-02CF64DA67CB}" srcOrd="9" destOrd="0" presId="urn:microsoft.com/office/officeart/2005/8/layout/vProcess5"/>
    <dgm:cxn modelId="{7E7BFEE1-B22C-8C4A-9FB4-A4AEC9B66555}" type="presParOf" srcId="{BBF15A7F-3E40-A446-9B32-684006A4F2D6}" destId="{BE737174-A20D-064E-8E58-CB44FDFCE831}" srcOrd="10" destOrd="0" presId="urn:microsoft.com/office/officeart/2005/8/layout/vProcess5"/>
    <dgm:cxn modelId="{40364974-D1BF-F443-AA95-CDE3AEC9F254}" type="presParOf" srcId="{BBF15A7F-3E40-A446-9B32-684006A4F2D6}" destId="{019FC488-4EE7-8240-9E01-04872571109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98B12-D636-A14B-BE99-D8F892398207}">
      <dsp:nvSpPr>
        <dsp:cNvPr id="0" name=""/>
        <dsp:cNvSpPr/>
      </dsp:nvSpPr>
      <dsp:spPr>
        <a:xfrm>
          <a:off x="0" y="0"/>
          <a:ext cx="8634730" cy="8598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1">
                <a:alpha val="90000"/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alpha val="90000"/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1800" b="1" kern="1200" dirty="0">
              <a:latin typeface="Abadi" panose="020B0604020104020204" pitchFamily="34" charset="0"/>
            </a:rPr>
            <a:t>De la Intuición a la Precisión (Reducción de Incertidumbre)</a:t>
          </a:r>
          <a:endParaRPr lang="en-US" sz="1800" b="1" kern="1200" dirty="0">
            <a:latin typeface="Abadi" panose="020B0604020104020204" pitchFamily="34" charset="0"/>
          </a:endParaRPr>
        </a:p>
      </dsp:txBody>
      <dsp:txXfrm>
        <a:off x="25184" y="25184"/>
        <a:ext cx="7634224" cy="809485"/>
      </dsp:txXfrm>
    </dsp:sp>
    <dsp:sp modelId="{ED22C0B5-FDCB-E54D-8E17-23327AFD5045}">
      <dsp:nvSpPr>
        <dsp:cNvPr id="0" name=""/>
        <dsp:cNvSpPr/>
      </dsp:nvSpPr>
      <dsp:spPr>
        <a:xfrm>
          <a:off x="723158" y="1016190"/>
          <a:ext cx="8634730" cy="8598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1">
                <a:alpha val="90000"/>
                <a:hueOff val="0"/>
                <a:satOff val="0"/>
                <a:lumOff val="0"/>
                <a:alphaOff val="-13333"/>
                <a:shade val="88000"/>
                <a:lumMod val="88000"/>
              </a:schemeClr>
              <a:schemeClr val="accent1">
                <a:alpha val="90000"/>
                <a:hueOff val="0"/>
                <a:satOff val="0"/>
                <a:lumOff val="0"/>
                <a:alphaOff val="-13333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1800" b="1" kern="1200" dirty="0">
              <a:latin typeface="Abadi" panose="020B0604020104020204" pitchFamily="34" charset="0"/>
            </a:rPr>
            <a:t>​La competitividad depende de tomar decisiones correctas en el momento justo.</a:t>
          </a:r>
          <a:endParaRPr lang="en-US" sz="1800" b="1" kern="1200" dirty="0">
            <a:latin typeface="Abadi" panose="020B0604020104020204" pitchFamily="34" charset="0"/>
          </a:endParaRPr>
        </a:p>
      </dsp:txBody>
      <dsp:txXfrm>
        <a:off x="748342" y="1041374"/>
        <a:ext cx="7302298" cy="809485"/>
      </dsp:txXfrm>
    </dsp:sp>
    <dsp:sp modelId="{5D87D82E-AD01-0E43-97D4-93BB3013CF27}">
      <dsp:nvSpPr>
        <dsp:cNvPr id="0" name=""/>
        <dsp:cNvSpPr/>
      </dsp:nvSpPr>
      <dsp:spPr>
        <a:xfrm>
          <a:off x="1435523" y="2032381"/>
          <a:ext cx="8634730" cy="8598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1">
                <a:alpha val="90000"/>
                <a:hueOff val="0"/>
                <a:satOff val="0"/>
                <a:lumOff val="0"/>
                <a:alphaOff val="-26667"/>
                <a:shade val="88000"/>
                <a:lumMod val="88000"/>
              </a:schemeClr>
              <a:schemeClr val="accent1">
                <a:alpha val="90000"/>
                <a:hueOff val="0"/>
                <a:satOff val="0"/>
                <a:lumOff val="0"/>
                <a:alphaOff val="-26667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1800" b="1" kern="1200" dirty="0">
              <a:latin typeface="Abadi" panose="020B0604020104020204" pitchFamily="34" charset="0"/>
            </a:rPr>
            <a:t>​Sin BI: Las decisiones se basan en la intuición, la experiencia pasada (que puede estar obsoleta) o "corazonadas". El riesgo de error es alto.</a:t>
          </a:r>
          <a:endParaRPr lang="en-US" sz="1800" b="1" kern="1200" dirty="0">
            <a:latin typeface="Abadi" panose="020B0604020104020204" pitchFamily="34" charset="0"/>
          </a:endParaRPr>
        </a:p>
      </dsp:txBody>
      <dsp:txXfrm>
        <a:off x="1460707" y="2057565"/>
        <a:ext cx="7313092" cy="809485"/>
      </dsp:txXfrm>
    </dsp:sp>
    <dsp:sp modelId="{3DF4779D-2D33-EF4E-968C-3CE460A49024}">
      <dsp:nvSpPr>
        <dsp:cNvPr id="0" name=""/>
        <dsp:cNvSpPr/>
      </dsp:nvSpPr>
      <dsp:spPr>
        <a:xfrm>
          <a:off x="2158682" y="3048571"/>
          <a:ext cx="8634730" cy="8598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1">
                <a:alpha val="90000"/>
                <a:hueOff val="0"/>
                <a:satOff val="0"/>
                <a:lumOff val="0"/>
                <a:alphaOff val="-40000"/>
                <a:shade val="88000"/>
                <a:lumMod val="88000"/>
              </a:schemeClr>
              <a:schemeClr val="accent1">
                <a:alpha val="90000"/>
                <a:hueOff val="0"/>
                <a:satOff val="0"/>
                <a:lumOff val="0"/>
                <a:alphaOff val="-40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1800" b="1" kern="1200" dirty="0">
              <a:latin typeface="Abadi" panose="020B0604020104020204" pitchFamily="34" charset="0"/>
            </a:rPr>
            <a:t>​Con BI: Se correlaciona con una disminución drástica del riesgo. Al tener tableros de control y métricas en tiempo real, la empresa deja de "adivinar" y comienza a ejecutar con precisión quirúrgica.</a:t>
          </a:r>
          <a:endParaRPr lang="en-US" sz="1800" b="1" kern="1200" dirty="0">
            <a:latin typeface="Abadi" panose="020B0604020104020204" pitchFamily="34" charset="0"/>
          </a:endParaRPr>
        </a:p>
      </dsp:txBody>
      <dsp:txXfrm>
        <a:off x="2183866" y="3073755"/>
        <a:ext cx="7302298" cy="809485"/>
      </dsp:txXfrm>
    </dsp:sp>
    <dsp:sp modelId="{E7E57A2D-9960-1B46-A762-E2220004339A}">
      <dsp:nvSpPr>
        <dsp:cNvPr id="0" name=""/>
        <dsp:cNvSpPr/>
      </dsp:nvSpPr>
      <dsp:spPr>
        <a:xfrm>
          <a:off x="8075825" y="658569"/>
          <a:ext cx="558904" cy="55890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8201578" y="658569"/>
        <a:ext cx="307398" cy="420575"/>
      </dsp:txXfrm>
    </dsp:sp>
    <dsp:sp modelId="{765F1539-1456-4F40-8B7B-73FE1C065CFF}">
      <dsp:nvSpPr>
        <dsp:cNvPr id="0" name=""/>
        <dsp:cNvSpPr/>
      </dsp:nvSpPr>
      <dsp:spPr>
        <a:xfrm>
          <a:off x="8798984" y="1674760"/>
          <a:ext cx="558904" cy="55890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-2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8924737" y="1674760"/>
        <a:ext cx="307398" cy="420575"/>
      </dsp:txXfrm>
    </dsp:sp>
    <dsp:sp modelId="{DD2FA784-9325-9E44-B60C-40C300BD9D23}">
      <dsp:nvSpPr>
        <dsp:cNvPr id="0" name=""/>
        <dsp:cNvSpPr/>
      </dsp:nvSpPr>
      <dsp:spPr>
        <a:xfrm>
          <a:off x="9511349" y="2690950"/>
          <a:ext cx="558904" cy="55890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-4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9637102" y="2690950"/>
        <a:ext cx="307398" cy="420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12/5/2025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12/5/2025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12/5/2025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12/5/2025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12/5/2025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62E84-7CFE-7FA8-377E-F25635E42F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US" dirty="0"/>
              <a:t>la inteligencia de negocios Y LA COMPETITIVIDAD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227694-9AA7-A862-1E81-BDD34AC0E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/>
          <a:lstStyle/>
          <a:p>
            <a:r>
              <a:rPr lang="es-US" dirty="0">
                <a:solidFill>
                  <a:schemeClr val="tx1"/>
                </a:solidFill>
              </a:rPr>
              <a:t>La pareja perfecta</a:t>
            </a:r>
          </a:p>
        </p:txBody>
      </p:sp>
    </p:spTree>
    <p:extLst>
      <p:ext uri="{BB962C8B-B14F-4D97-AF65-F5344CB8AC3E}">
        <p14:creationId xmlns:p14="http://schemas.microsoft.com/office/powerpoint/2010/main" val="2543935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BE325-8A50-63A9-59AA-2BF8CFFF2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802" y="685800"/>
            <a:ext cx="5769881" cy="1151965"/>
          </a:xfrm>
        </p:spPr>
        <p:txBody>
          <a:bodyPr/>
          <a:lstStyle/>
          <a:p>
            <a:r>
              <a:rPr lang="es-US" dirty="0"/>
              <a:t>EN RESUMEN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279059F-41E0-A926-61FB-B98422DB2E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080" r="1" b="24237"/>
          <a:stretch>
            <a:fillRect/>
          </a:stretch>
        </p:blipFill>
        <p:spPr>
          <a:xfrm>
            <a:off x="404226" y="10"/>
            <a:ext cx="4443984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425685-27E7-3484-F102-FBEA3E2FF9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06755" y="2142066"/>
            <a:ext cx="5775928" cy="3232519"/>
          </a:xfrm>
        </p:spPr>
        <p:txBody>
          <a:bodyPr>
            <a:normAutofit lnSpcReduction="10000"/>
          </a:bodyPr>
          <a:lstStyle/>
          <a:p>
            <a:pPr marL="0" indent="0" rtl="0">
              <a:buNone/>
            </a:pPr>
            <a:endParaRPr lang="es-US" b="1" dirty="0"/>
          </a:p>
          <a:p>
            <a:pPr rtl="0"/>
            <a:r>
              <a:rPr lang="es-US" dirty="0"/>
              <a:t>​La Inteligencia de Negocios SE correlaciona con la competitividad al convertir a la organización en un ente </a:t>
            </a:r>
            <a:r>
              <a:rPr lang="es-US" b="1" dirty="0"/>
              <a:t>proactivo</a:t>
            </a:r>
            <a:r>
              <a:rPr lang="es-US" dirty="0"/>
              <a:t> en lugar de reactivo.</a:t>
            </a:r>
          </a:p>
          <a:p>
            <a:pPr rtl="0"/>
            <a:r>
              <a:rPr lang="es-US" dirty="0"/>
              <a:t> Permite pasar de preguntar </a:t>
            </a:r>
            <a:r>
              <a:rPr lang="es-US" i="1" dirty="0"/>
              <a:t>"¿Qué pasó?"</a:t>
            </a:r>
            <a:r>
              <a:rPr lang="es-US" dirty="0"/>
              <a:t> (reporte histórico) a preguntar </a:t>
            </a:r>
            <a:r>
              <a:rPr lang="es-US" i="1" dirty="0"/>
              <a:t>"¿Qué es lo mejor que puede pasar?"</a:t>
            </a:r>
            <a:r>
              <a:rPr lang="es-US" dirty="0"/>
              <a:t> (optimización).</a:t>
            </a:r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456532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CFCDB-9D00-EF29-1347-56FB8C32B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1598741" cy="1252238"/>
          </a:xfrm>
        </p:spPr>
        <p:txBody>
          <a:bodyPr>
            <a:normAutofit fontScale="90000"/>
          </a:bodyPr>
          <a:lstStyle/>
          <a:p>
            <a:r>
              <a:rPr lang="es-US" dirty="0"/>
              <a:t>CREACIÓN DE VALOR = BI + COMPETITIVIDAD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31801FE3-08D4-ED6A-46BC-7CCD938F03E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42847" y="962727"/>
            <a:ext cx="8269586" cy="464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14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EFACB0-B329-69E6-6E45-36B1992B5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802" y="685800"/>
            <a:ext cx="5769881" cy="1151965"/>
          </a:xfrm>
        </p:spPr>
        <p:txBody>
          <a:bodyPr/>
          <a:lstStyle/>
          <a:p>
            <a:r>
              <a:rPr lang="es-US" dirty="0"/>
              <a:t>CORRELACIÓN </a:t>
            </a:r>
          </a:p>
        </p:txBody>
      </p:sp>
      <p:pic>
        <p:nvPicPr>
          <p:cNvPr id="5" name="Picture 4" descr="Graph">
            <a:extLst>
              <a:ext uri="{FF2B5EF4-FFF2-40B4-BE49-F238E27FC236}">
                <a16:creationId xmlns:a16="http://schemas.microsoft.com/office/drawing/2014/main" id="{7AD1B4E6-37FD-4F7E-842F-CE53CA9167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173" r="29437" b="-2"/>
          <a:stretch>
            <a:fillRect/>
          </a:stretch>
        </p:blipFill>
        <p:spPr>
          <a:xfrm>
            <a:off x="404226" y="10"/>
            <a:ext cx="4443984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20A1BA-6766-CE3F-28A2-3075663326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06755" y="2142066"/>
            <a:ext cx="5775928" cy="3232519"/>
          </a:xfrm>
        </p:spPr>
        <p:txBody>
          <a:bodyPr>
            <a:normAutofit/>
          </a:bodyPr>
          <a:lstStyle/>
          <a:p>
            <a:pPr rtl="0">
              <a:lnSpc>
                <a:spcPct val="110000"/>
              </a:lnSpc>
            </a:pPr>
            <a:r>
              <a:rPr lang="es-US" sz="1400" dirty="0">
                <a:latin typeface="Abadi" panose="020B0604020104020204" pitchFamily="34" charset="0"/>
              </a:rPr>
              <a:t>La correlación entre la </a:t>
            </a:r>
            <a:r>
              <a:rPr lang="es-US" sz="1400" b="1" dirty="0">
                <a:latin typeface="Abadi" panose="020B0604020104020204" pitchFamily="34" charset="0"/>
              </a:rPr>
              <a:t>Competitividad</a:t>
            </a:r>
            <a:r>
              <a:rPr lang="es-US" sz="1400" dirty="0">
                <a:latin typeface="Abadi" panose="020B0604020104020204" pitchFamily="34" charset="0"/>
              </a:rPr>
              <a:t> y la </a:t>
            </a:r>
            <a:r>
              <a:rPr lang="es-US" sz="1400" b="1" dirty="0">
                <a:latin typeface="Abadi" panose="020B0604020104020204" pitchFamily="34" charset="0"/>
              </a:rPr>
              <a:t>Inteligencia de Negocios (Business </a:t>
            </a:r>
            <a:r>
              <a:rPr lang="es-US" sz="1400" b="1" dirty="0" err="1">
                <a:latin typeface="Abadi" panose="020B0604020104020204" pitchFamily="34" charset="0"/>
              </a:rPr>
              <a:t>Intelligence</a:t>
            </a:r>
            <a:r>
              <a:rPr lang="es-US" sz="1400" b="1" dirty="0">
                <a:latin typeface="Abadi" panose="020B0604020104020204" pitchFamily="34" charset="0"/>
              </a:rPr>
              <a:t> o BI)</a:t>
            </a:r>
            <a:r>
              <a:rPr lang="es-US" sz="1400" dirty="0">
                <a:latin typeface="Abadi" panose="020B0604020104020204" pitchFamily="34" charset="0"/>
              </a:rPr>
              <a:t> es directa, positiva.</a:t>
            </a:r>
          </a:p>
          <a:p>
            <a:pPr rtl="0">
              <a:lnSpc>
                <a:spcPct val="110000"/>
              </a:lnSpc>
            </a:pPr>
            <a:r>
              <a:rPr lang="es-US" sz="1400" dirty="0">
                <a:latin typeface="Abadi" panose="020B0604020104020204" pitchFamily="34" charset="0"/>
              </a:rPr>
              <a:t>EN el entorno actual, indispensable. Se puede describir no solo como una herramienta de apoyo, sino como el </a:t>
            </a:r>
            <a:r>
              <a:rPr lang="es-US" sz="1400" b="1" dirty="0">
                <a:latin typeface="Abadi" panose="020B0604020104020204" pitchFamily="34" charset="0"/>
              </a:rPr>
              <a:t>motor de la ventaja competitiva</a:t>
            </a:r>
            <a:r>
              <a:rPr lang="es-US" sz="1400" dirty="0">
                <a:latin typeface="Abadi" panose="020B0604020104020204" pitchFamily="34" charset="0"/>
              </a:rPr>
              <a:t>.</a:t>
            </a:r>
          </a:p>
          <a:p>
            <a:pPr rtl="0">
              <a:lnSpc>
                <a:spcPct val="110000"/>
              </a:lnSpc>
            </a:pPr>
            <a:r>
              <a:rPr lang="es-US" sz="1400" dirty="0">
                <a:latin typeface="Abadi" panose="020B0604020104020204" pitchFamily="34" charset="0"/>
              </a:rPr>
              <a:t>​LA  competitividad es el "fin" (ser mejor, más rápido y más rentable que los demás)=</a:t>
            </a:r>
          </a:p>
          <a:p>
            <a:pPr rtl="0">
              <a:lnSpc>
                <a:spcPct val="110000"/>
              </a:lnSpc>
            </a:pPr>
            <a:r>
              <a:rPr lang="es-US" sz="1400" dirty="0">
                <a:latin typeface="Abadi" panose="020B0604020104020204" pitchFamily="34" charset="0"/>
              </a:rPr>
              <a:t>la Inteligencia de Negocios es el "medio" crítico que permite alcanzar ese fin a través de la transformación de datos en decisiones estratégicas.</a:t>
            </a:r>
          </a:p>
          <a:p>
            <a:pPr marL="0" indent="0">
              <a:lnSpc>
                <a:spcPct val="110000"/>
              </a:lnSpc>
              <a:buNone/>
            </a:pPr>
            <a:endParaRPr lang="es-US" sz="1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252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B6FFCE-4983-C5E0-3064-F0227B3CF4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US" dirty="0"/>
              <a:t>FUNDAMENTOS DE LAS CORRELACION ENTRE BI Y COMPETITIVIDAD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A8D87B-3B0A-99B5-C22A-36EAE20B84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US" dirty="0">
                <a:solidFill>
                  <a:schemeClr val="tx1"/>
                </a:solidFill>
              </a:rPr>
              <a:t>LA PAREJA PERFECTA</a:t>
            </a:r>
          </a:p>
        </p:txBody>
      </p:sp>
    </p:spTree>
    <p:extLst>
      <p:ext uri="{BB962C8B-B14F-4D97-AF65-F5344CB8AC3E}">
        <p14:creationId xmlns:p14="http://schemas.microsoft.com/office/powerpoint/2010/main" val="3865139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C4DAAB9-1F6E-44A6-8EBD-11AA857B2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742C1F0-AA02-5BBD-A842-4DBCD92E7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151965"/>
          </a:xfrm>
        </p:spPr>
        <p:txBody>
          <a:bodyPr/>
          <a:lstStyle/>
          <a:p>
            <a:r>
              <a:rPr lang="es-US" dirty="0"/>
              <a:t>1. INTUICIÓN Y PRECISIÓN 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9D2F3C3C-F68C-1E44-03F1-70324B195B3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63593341"/>
              </p:ext>
            </p:extLst>
          </p:nvPr>
        </p:nvGraphicFramePr>
        <p:xfrm>
          <a:off x="685800" y="2063750"/>
          <a:ext cx="10793413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4174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D022A2-2AE1-DC01-367D-9F56EB713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9812" y="685800"/>
            <a:ext cx="3072869" cy="1151965"/>
          </a:xfrm>
        </p:spPr>
        <p:txBody>
          <a:bodyPr>
            <a:normAutofit/>
          </a:bodyPr>
          <a:lstStyle/>
          <a:p>
            <a:r>
              <a:rPr lang="es-US" sz="4400" dirty="0"/>
              <a:t>BI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EBDF3C-61A6-450C-8532-9276D9A1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7045932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1A20AE76-2542-F1F9-55FF-B094BF0D6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127" y="689358"/>
            <a:ext cx="4599056" cy="4219634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7BEC396-2718-7FB5-6A78-6867AA0B70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06592" y="2071048"/>
            <a:ext cx="3076090" cy="3072290"/>
          </a:xfrm>
        </p:spPr>
        <p:txBody>
          <a:bodyPr anchor="t">
            <a:normAutofit/>
          </a:bodyPr>
          <a:lstStyle/>
          <a:p>
            <a:r>
              <a:rPr lang="es-US" sz="1600" b="1" dirty="0">
                <a:latin typeface="Abadi" panose="020B0604020104020204" pitchFamily="34" charset="0"/>
              </a:rPr>
              <a:t>Bi</a:t>
            </a:r>
            <a:r>
              <a:rPr lang="es-US" sz="1600" dirty="0">
                <a:latin typeface="Abadi" panose="020B0604020104020204" pitchFamily="34" charset="0"/>
              </a:rPr>
              <a:t> PERMITE Una disminución drástica del riesgo. </a:t>
            </a:r>
          </a:p>
          <a:p>
            <a:r>
              <a:rPr lang="es-US" sz="1600" dirty="0">
                <a:latin typeface="Abadi" panose="020B0604020104020204" pitchFamily="34" charset="0"/>
              </a:rPr>
              <a:t>Al tener tableros de control y métricas en tiempo real, la empresa deja de "adivinar" y comienza a </a:t>
            </a:r>
            <a:r>
              <a:rPr lang="es-US" sz="1600" b="1" dirty="0">
                <a:latin typeface="Abadi" panose="020B0604020104020204" pitchFamily="34" charset="0"/>
              </a:rPr>
              <a:t>ejecutar</a:t>
            </a:r>
            <a:r>
              <a:rPr lang="es-US" sz="1600" dirty="0">
                <a:latin typeface="Abadi" panose="020B0604020104020204" pitchFamily="34" charset="0"/>
              </a:rPr>
              <a:t> con precisión quirúrgica.</a:t>
            </a:r>
          </a:p>
        </p:txBody>
      </p:sp>
    </p:spTree>
    <p:extLst>
      <p:ext uri="{BB962C8B-B14F-4D97-AF65-F5344CB8AC3E}">
        <p14:creationId xmlns:p14="http://schemas.microsoft.com/office/powerpoint/2010/main" val="2484932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A382FE-BD09-818D-97F6-2C26BC168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586" y="685800"/>
            <a:ext cx="6374097" cy="1151965"/>
          </a:xfrm>
        </p:spPr>
        <p:txBody>
          <a:bodyPr>
            <a:normAutofit/>
          </a:bodyPr>
          <a:lstStyle/>
          <a:p>
            <a:r>
              <a:rPr lang="es-US" sz="3600"/>
              <a:t>2. AGILIDAD Y CAPACIDAD DE RESPUESTA</a:t>
            </a:r>
          </a:p>
        </p:txBody>
      </p:sp>
      <p:pic>
        <p:nvPicPr>
          <p:cNvPr id="5" name="Picture 4" descr="A swimming goldfish with shark fin">
            <a:extLst>
              <a:ext uri="{FF2B5EF4-FFF2-40B4-BE49-F238E27FC236}">
                <a16:creationId xmlns:a16="http://schemas.microsoft.com/office/drawing/2014/main" id="{D20F4FC2-D2D4-79C9-5487-4B62E9B830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724" r="37821" b="1"/>
          <a:stretch>
            <a:fillRect/>
          </a:stretch>
        </p:blipFill>
        <p:spPr>
          <a:xfrm>
            <a:off x="404226" y="10"/>
            <a:ext cx="3840480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1E39EE-9FA9-5DB5-4131-2190DC9790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1906" y="2142066"/>
            <a:ext cx="6380777" cy="323251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US" sz="1700" dirty="0">
                <a:latin typeface="Abadi" panose="020B0604020104020204" pitchFamily="34" charset="0"/>
              </a:rPr>
              <a:t>el pez grande ya no se come al chico / el pez rápido se come al lento.​</a:t>
            </a:r>
          </a:p>
          <a:p>
            <a:pPr>
              <a:lnSpc>
                <a:spcPct val="110000"/>
              </a:lnSpc>
            </a:pPr>
            <a:r>
              <a:rPr lang="es-US" sz="1700" dirty="0">
                <a:latin typeface="Abadi" panose="020B0604020104020204" pitchFamily="34" charset="0"/>
              </a:rPr>
              <a:t>A mayor integración de BI, mayor velocidad de reacción.​</a:t>
            </a:r>
          </a:p>
          <a:p>
            <a:pPr>
              <a:lnSpc>
                <a:spcPct val="110000"/>
              </a:lnSpc>
            </a:pPr>
            <a:r>
              <a:rPr lang="es-US" sz="1700" dirty="0">
                <a:latin typeface="Abadi" panose="020B0604020104020204" pitchFamily="34" charset="0"/>
              </a:rPr>
              <a:t>El impacto: Si un competidor baja precios o surge una nueva tendencia de consumo, BI lo detecta inmediatamente (a través del análisis de ventas diarias o sentimiento en redes sociales), permitiendo a la empresa pivotar su estrategia antes de perder cuota de mercado.</a:t>
            </a:r>
          </a:p>
        </p:txBody>
      </p:sp>
    </p:spTree>
    <p:extLst>
      <p:ext uri="{BB962C8B-B14F-4D97-AF65-F5344CB8AC3E}">
        <p14:creationId xmlns:p14="http://schemas.microsoft.com/office/powerpoint/2010/main" val="1592518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492A138-EC4F-4F03-B497-EBDF2443F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DACBEA-265B-33A8-E7CD-FADD15AD4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485900"/>
          </a:xfrm>
        </p:spPr>
        <p:txBody>
          <a:bodyPr>
            <a:noAutofit/>
          </a:bodyPr>
          <a:lstStyle/>
          <a:p>
            <a:r>
              <a:rPr lang="es-US"/>
              <a:t>3. EEFICIENCIA OPERATIVA Y OPTIMIZACION DE COSTOS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0727F-6684-108A-D721-4123B79753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286000"/>
            <a:ext cx="5326380" cy="3800693"/>
          </a:xfrm>
        </p:spPr>
        <p:txBody>
          <a:bodyPr anchor="t">
            <a:normAutofit/>
          </a:bodyPr>
          <a:lstStyle/>
          <a:p>
            <a:pPr rtl="0">
              <a:lnSpc>
                <a:spcPct val="110000"/>
              </a:lnSpc>
            </a:pPr>
            <a:r>
              <a:rPr lang="es-US" sz="1800" dirty="0"/>
              <a:t>La competitividad no es solo vender más, sino gastar mejor.</a:t>
            </a:r>
          </a:p>
          <a:p>
            <a:pPr rtl="0">
              <a:lnSpc>
                <a:spcPct val="110000"/>
              </a:lnSpc>
            </a:pPr>
            <a:r>
              <a:rPr lang="es-US" sz="1800" dirty="0"/>
              <a:t>​El BI permite visualizar "fugas" de dinero que no son evidentes a simple vista: cuellos de botella en la cadena de suministro, inventarios inmovilizados o líneas de productos no rentables.</a:t>
            </a:r>
          </a:p>
          <a:p>
            <a:pPr rtl="0">
              <a:lnSpc>
                <a:spcPct val="110000"/>
              </a:lnSpc>
            </a:pPr>
            <a:r>
              <a:rPr lang="es-US" sz="1800" dirty="0"/>
              <a:t>​Al limpiar estos procesos mediante datos, el margen de utilidad aumenta, lo que permite reinvertir en innovación o precios más competitivos.</a:t>
            </a:r>
          </a:p>
          <a:p>
            <a:pPr marL="0" indent="0">
              <a:lnSpc>
                <a:spcPct val="110000"/>
              </a:lnSpc>
              <a:buNone/>
            </a:pPr>
            <a:endParaRPr lang="es-US" sz="1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54C7850-6335-8DC8-BCBD-0F780B8AB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0" y="2337118"/>
            <a:ext cx="4931275" cy="369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26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D7BE49D-A34B-4F25-BC8C-CE9E2B37F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DFDEE3-F2F4-48C9-8222-CA273412C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8278AB3-5D76-3BB9-68B6-DE2283C393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661" r="4166" b="3"/>
          <a:stretch>
            <a:fillRect/>
          </a:stretch>
        </p:blipFill>
        <p:spPr>
          <a:xfrm>
            <a:off x="6327849" y="234347"/>
            <a:ext cx="5146360" cy="5903415"/>
          </a:xfrm>
          <a:prstGeom prst="rect">
            <a:avLst/>
          </a:prstGeom>
          <a:ln>
            <a:noFill/>
          </a:ln>
        </p:spPr>
      </p:pic>
      <p:sp>
        <p:nvSpPr>
          <p:cNvPr id="13" name="Freeform 9">
            <a:extLst>
              <a:ext uri="{FF2B5EF4-FFF2-40B4-BE49-F238E27FC236}">
                <a16:creationId xmlns:a16="http://schemas.microsoft.com/office/drawing/2014/main" id="{95A09B00-70D2-4998-8FA5-3A8ED576D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5FB9F9-CCF5-4072-83C3-3B45E1409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B894A0-73F6-9D63-8B46-CF78C4627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4957275" cy="1146825"/>
          </a:xfrm>
        </p:spPr>
        <p:txBody>
          <a:bodyPr>
            <a:normAutofit/>
          </a:bodyPr>
          <a:lstStyle/>
          <a:p>
            <a:r>
              <a:rPr lang="es-US" sz="3600" dirty="0">
                <a:solidFill>
                  <a:schemeClr val="bg1"/>
                </a:solidFill>
              </a:rPr>
              <a:t>4. CONOCIMIENTO PROFUNDO DEL CLIENTE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F54653-4A1D-C0C1-7049-3880F47D6A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5"/>
            <a:ext cx="4957273" cy="3446103"/>
          </a:xfrm>
        </p:spPr>
        <p:txBody>
          <a:bodyPr>
            <a:normAutofit fontScale="92500" lnSpcReduction="10000"/>
          </a:bodyPr>
          <a:lstStyle/>
          <a:p>
            <a:pPr rtl="0">
              <a:lnSpc>
                <a:spcPct val="110000"/>
              </a:lnSpc>
            </a:pPr>
            <a:r>
              <a:rPr lang="es-US" sz="1800" dirty="0">
                <a:solidFill>
                  <a:schemeClr val="bg1"/>
                </a:solidFill>
              </a:rPr>
              <a:t>Hoy en día, la lealtad del cliente es el activo más valioso.</a:t>
            </a:r>
          </a:p>
          <a:p>
            <a:pPr rtl="0">
              <a:lnSpc>
                <a:spcPct val="110000"/>
              </a:lnSpc>
            </a:pPr>
            <a:r>
              <a:rPr lang="es-US" sz="1800" dirty="0">
                <a:solidFill>
                  <a:schemeClr val="bg1"/>
                </a:solidFill>
              </a:rPr>
              <a:t>​El BI permite segmentar a los clientes no solo por quiénes son (demografía), sino por cómo se comportan (conducta).</a:t>
            </a:r>
          </a:p>
          <a:p>
            <a:pPr rtl="0">
              <a:lnSpc>
                <a:spcPct val="110000"/>
              </a:lnSpc>
            </a:pPr>
            <a:r>
              <a:rPr lang="es-US" sz="1800" dirty="0">
                <a:solidFill>
                  <a:schemeClr val="bg1"/>
                </a:solidFill>
              </a:rPr>
              <a:t>​</a:t>
            </a:r>
            <a:r>
              <a:rPr lang="es-US" sz="1800" b="1" dirty="0">
                <a:solidFill>
                  <a:schemeClr val="bg1"/>
                </a:solidFill>
              </a:rPr>
              <a:t>Ventaja:</a:t>
            </a:r>
            <a:r>
              <a:rPr lang="es-US" sz="1800" dirty="0">
                <a:solidFill>
                  <a:schemeClr val="bg1"/>
                </a:solidFill>
              </a:rPr>
              <a:t> Las empresas que usan BI pueden predecir qué querrá un cliente antes de que él mismo lo sepa (modelos predictivos), ofreciendo una propuesta de valor superior a la de la competencia.</a:t>
            </a:r>
          </a:p>
          <a:p>
            <a:pPr rtl="0">
              <a:lnSpc>
                <a:spcPct val="110000"/>
              </a:lnSpc>
            </a:pPr>
            <a:r>
              <a:rPr lang="es-US" sz="1800" dirty="0">
                <a:solidFill>
                  <a:schemeClr val="bg1"/>
                </a:solidFill>
              </a:rPr>
              <a:t>HIPER - PERSONALIZACION</a:t>
            </a:r>
          </a:p>
        </p:txBody>
      </p:sp>
    </p:spTree>
    <p:extLst>
      <p:ext uri="{BB962C8B-B14F-4D97-AF65-F5344CB8AC3E}">
        <p14:creationId xmlns:p14="http://schemas.microsoft.com/office/powerpoint/2010/main" val="2339229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0F5375-7F4B-2726-90E5-2DD675C8B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36" y="-27224"/>
            <a:ext cx="10966227" cy="1465965"/>
          </a:xfrm>
        </p:spPr>
        <p:txBody>
          <a:bodyPr>
            <a:normAutofit fontScale="90000"/>
          </a:bodyPr>
          <a:lstStyle/>
          <a:p>
            <a:r>
              <a:rPr lang="es-US" dirty="0"/>
              <a:t>5. PIRÁMIDE DE VALOR: DATOS – SABIDURÍA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CBAA67-0730-8969-3438-63B70604EC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4981" y="766754"/>
            <a:ext cx="9601313" cy="858492"/>
          </a:xfrm>
        </p:spPr>
        <p:txBody>
          <a:bodyPr>
            <a:normAutofit fontScale="62500" lnSpcReduction="20000"/>
          </a:bodyPr>
          <a:lstStyle/>
          <a:p>
            <a:pPr marL="0" indent="0" rtl="0">
              <a:buNone/>
            </a:pPr>
            <a:endParaRPr lang="es-US" b="1" dirty="0">
              <a:latin typeface="Abadi" panose="020B0604020104020204" pitchFamily="34" charset="0"/>
            </a:endParaRPr>
          </a:p>
          <a:p>
            <a:pPr marL="0" indent="0" rtl="0">
              <a:buNone/>
            </a:pPr>
            <a:r>
              <a:rPr lang="es-US" dirty="0">
                <a:latin typeface="Abadi" panose="020B0604020104020204" pitchFamily="34" charset="0"/>
              </a:rPr>
              <a:t>Para visualizar esta correlación, podemos usar la jerarquía DIKW (Data, </a:t>
            </a:r>
            <a:r>
              <a:rPr lang="es-US" dirty="0" err="1">
                <a:latin typeface="Abadi" panose="020B0604020104020204" pitchFamily="34" charset="0"/>
              </a:rPr>
              <a:t>Information</a:t>
            </a:r>
            <a:r>
              <a:rPr lang="es-US" dirty="0">
                <a:latin typeface="Abadi" panose="020B0604020104020204" pitchFamily="34" charset="0"/>
              </a:rPr>
              <a:t>, </a:t>
            </a:r>
            <a:r>
              <a:rPr lang="es-US" dirty="0" err="1">
                <a:latin typeface="Abadi" panose="020B0604020104020204" pitchFamily="34" charset="0"/>
              </a:rPr>
              <a:t>Knowledge</a:t>
            </a:r>
            <a:r>
              <a:rPr lang="es-US" dirty="0">
                <a:latin typeface="Abadi" panose="020B0604020104020204" pitchFamily="34" charset="0"/>
              </a:rPr>
              <a:t>, </a:t>
            </a:r>
            <a:r>
              <a:rPr lang="es-US" dirty="0" err="1">
                <a:latin typeface="Abadi" panose="020B0604020104020204" pitchFamily="34" charset="0"/>
              </a:rPr>
              <a:t>Wisdom</a:t>
            </a:r>
            <a:r>
              <a:rPr lang="es-US" dirty="0">
                <a:latin typeface="Abadi" panose="020B0604020104020204" pitchFamily="34" charset="0"/>
              </a:rPr>
              <a:t>). La competitividad reside en la cúspide.</a:t>
            </a:r>
          </a:p>
          <a:p>
            <a:endParaRPr lang="es-US" dirty="0">
              <a:latin typeface="Abadi" panose="020B0604020104020204" pitchFamily="34" charset="0"/>
            </a:endParaRP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90FDCA85-CF3E-627A-61B1-DBD4791B17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1429878"/>
              </p:ext>
            </p:extLst>
          </p:nvPr>
        </p:nvGraphicFramePr>
        <p:xfrm>
          <a:off x="1721637" y="1625246"/>
          <a:ext cx="8127999" cy="3474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3967078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343418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391235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s-US"/>
                        <a:t>Nivel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s-US"/>
                        <a:t>Rol del BI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s-US"/>
                        <a:t>Impacto en Competitividad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4947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s-US"/>
                        <a:t>Datos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s-US"/>
                        <a:t>Recopila hechos crudos (Ventas, costos).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s-US"/>
                        <a:t>Nulo (si no se procesan).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7953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s-US"/>
                        <a:t>Información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s-US"/>
                        <a:t>Da contexto (¿Subieron las ventas respecto al año pasado?).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s-US"/>
                        <a:t>Bajo (Reactivo).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7018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s-US"/>
                        <a:t>Conocimiento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s-US"/>
                        <a:t>Encuentra patrones (¿Por qué subieron?).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s-US"/>
                        <a:t>Medio (Táctico).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694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s-US"/>
                        <a:t>Sabiduría (Estrategia)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s-US"/>
                        <a:t>Predice y aconseja (¿Qué pasará si cambiamos X?).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s-US" dirty="0"/>
                        <a:t>Alto (Estratégico y Competitivo).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3371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40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669</Words>
  <Application>Microsoft Office PowerPoint</Application>
  <PresentationFormat>Panorámica</PresentationFormat>
  <Paragraphs>53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Abadi</vt:lpstr>
      <vt:lpstr>Arial</vt:lpstr>
      <vt:lpstr>Impact</vt:lpstr>
      <vt:lpstr>Evento principal</vt:lpstr>
      <vt:lpstr>la inteligencia de negocios Y LA COMPETITIVIDAD</vt:lpstr>
      <vt:lpstr>CORRELACIÓN </vt:lpstr>
      <vt:lpstr>FUNDAMENTOS DE LAS CORRELACION ENTRE BI Y COMPETITIVIDAD</vt:lpstr>
      <vt:lpstr>1. INTUICIÓN Y PRECISIÓN </vt:lpstr>
      <vt:lpstr>BI</vt:lpstr>
      <vt:lpstr>2. AGILIDAD Y CAPACIDAD DE RESPUESTA</vt:lpstr>
      <vt:lpstr>3. EEFICIENCIA OPERATIVA Y OPTIMIZACION DE COSTOS</vt:lpstr>
      <vt:lpstr>4. CONOCIMIENTO PROFUNDO DEL CLIENTE</vt:lpstr>
      <vt:lpstr>5. PIRÁMIDE DE VALOR: DATOS – SABIDURÍA </vt:lpstr>
      <vt:lpstr>EN RESUMEN</vt:lpstr>
      <vt:lpstr>CREACIÓN DE VALOR = BI + COMPETITIVIDAD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inteligencia de negocios Y LA COMPETITIVIDAD</dc:title>
  <dc:creator>Juan Carlos Erdozain, MBA</dc:creator>
  <cp:lastModifiedBy>Juan Carlos Erdozain, MBA</cp:lastModifiedBy>
  <cp:revision>1</cp:revision>
  <dcterms:created xsi:type="dcterms:W3CDTF">2025-12-05T20:16:06Z</dcterms:created>
  <dcterms:modified xsi:type="dcterms:W3CDTF">2025-12-06T02:54:12Z</dcterms:modified>
</cp:coreProperties>
</file>